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26"/>
  </p:notesMasterIdLst>
  <p:handoutMasterIdLst>
    <p:handoutMasterId r:id="rId127"/>
  </p:handoutMasterIdLst>
  <p:sldIdLst>
    <p:sldId id="256" r:id="rId2"/>
    <p:sldId id="257" r:id="rId3"/>
    <p:sldId id="415" r:id="rId4"/>
    <p:sldId id="508" r:id="rId5"/>
    <p:sldId id="500" r:id="rId6"/>
    <p:sldId id="503" r:id="rId7"/>
    <p:sldId id="507" r:id="rId8"/>
    <p:sldId id="261" r:id="rId9"/>
    <p:sldId id="262" r:id="rId10"/>
    <p:sldId id="263" r:id="rId11"/>
    <p:sldId id="489" r:id="rId12"/>
    <p:sldId id="265" r:id="rId13"/>
    <p:sldId id="424" r:id="rId14"/>
    <p:sldId id="425" r:id="rId15"/>
    <p:sldId id="267" r:id="rId16"/>
    <p:sldId id="411" r:id="rId17"/>
    <p:sldId id="501" r:id="rId18"/>
    <p:sldId id="502" r:id="rId19"/>
    <p:sldId id="271" r:id="rId20"/>
    <p:sldId id="430" r:id="rId21"/>
    <p:sldId id="431" r:id="rId22"/>
    <p:sldId id="432" r:id="rId23"/>
    <p:sldId id="433" r:id="rId24"/>
    <p:sldId id="434" r:id="rId25"/>
    <p:sldId id="435" r:id="rId26"/>
    <p:sldId id="436" r:id="rId27"/>
    <p:sldId id="437" r:id="rId28"/>
    <p:sldId id="439" r:id="rId29"/>
    <p:sldId id="498" r:id="rId30"/>
    <p:sldId id="283" r:id="rId31"/>
    <p:sldId id="443" r:id="rId32"/>
    <p:sldId id="287" r:id="rId33"/>
    <p:sldId id="289" r:id="rId34"/>
    <p:sldId id="440" r:id="rId35"/>
    <p:sldId id="290" r:id="rId36"/>
    <p:sldId id="291" r:id="rId37"/>
    <p:sldId id="292" r:id="rId38"/>
    <p:sldId id="442" r:id="rId39"/>
    <p:sldId id="293" r:id="rId40"/>
    <p:sldId id="294" r:id="rId41"/>
    <p:sldId id="295" r:id="rId42"/>
    <p:sldId id="296" r:id="rId43"/>
    <p:sldId id="298" r:id="rId44"/>
    <p:sldId id="299" r:id="rId45"/>
    <p:sldId id="300" r:id="rId46"/>
    <p:sldId id="441" r:id="rId47"/>
    <p:sldId id="506" r:id="rId48"/>
    <p:sldId id="304" r:id="rId49"/>
    <p:sldId id="303" r:id="rId50"/>
    <p:sldId id="305" r:id="rId51"/>
    <p:sldId id="307" r:id="rId52"/>
    <p:sldId id="309" r:id="rId53"/>
    <p:sldId id="308" r:id="rId54"/>
    <p:sldId id="491" r:id="rId55"/>
    <p:sldId id="490" r:id="rId56"/>
    <p:sldId id="445" r:id="rId57"/>
    <p:sldId id="446" r:id="rId58"/>
    <p:sldId id="450" r:id="rId59"/>
    <p:sldId id="447" r:id="rId60"/>
    <p:sldId id="465" r:id="rId61"/>
    <p:sldId id="448" r:id="rId62"/>
    <p:sldId id="313" r:id="rId63"/>
    <p:sldId id="312" r:id="rId64"/>
    <p:sldId id="314" r:id="rId65"/>
    <p:sldId id="466" r:id="rId66"/>
    <p:sldId id="467" r:id="rId67"/>
    <p:sldId id="468" r:id="rId68"/>
    <p:sldId id="316" r:id="rId69"/>
    <p:sldId id="317" r:id="rId70"/>
    <p:sldId id="464" r:id="rId71"/>
    <p:sldId id="451" r:id="rId72"/>
    <p:sldId id="459" r:id="rId73"/>
    <p:sldId id="460" r:id="rId74"/>
    <p:sldId id="461" r:id="rId75"/>
    <p:sldId id="470" r:id="rId76"/>
    <p:sldId id="471" r:id="rId77"/>
    <p:sldId id="462" r:id="rId78"/>
    <p:sldId id="463" r:id="rId79"/>
    <p:sldId id="357" r:id="rId80"/>
    <p:sldId id="359" r:id="rId81"/>
    <p:sldId id="473" r:id="rId82"/>
    <p:sldId id="365" r:id="rId83"/>
    <p:sldId id="366" r:id="rId84"/>
    <p:sldId id="367" r:id="rId85"/>
    <p:sldId id="369" r:id="rId86"/>
    <p:sldId id="496" r:id="rId87"/>
    <p:sldId id="486" r:id="rId88"/>
    <p:sldId id="497" r:id="rId89"/>
    <p:sldId id="477" r:id="rId90"/>
    <p:sldId id="478" r:id="rId91"/>
    <p:sldId id="484" r:id="rId92"/>
    <p:sldId id="485" r:id="rId93"/>
    <p:sldId id="479" r:id="rId94"/>
    <p:sldId id="480" r:id="rId95"/>
    <p:sldId id="475" r:id="rId96"/>
    <p:sldId id="487" r:id="rId97"/>
    <p:sldId id="374" r:id="rId98"/>
    <p:sldId id="375"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7" r:id="rId116"/>
    <p:sldId id="398" r:id="rId117"/>
    <p:sldId id="399" r:id="rId118"/>
    <p:sldId id="404" r:id="rId119"/>
    <p:sldId id="405" r:id="rId120"/>
    <p:sldId id="407" r:id="rId121"/>
    <p:sldId id="492" r:id="rId122"/>
    <p:sldId id="493" r:id="rId123"/>
    <p:sldId id="504" r:id="rId124"/>
    <p:sldId id="495" r:id="rId125"/>
  </p:sldIdLst>
  <p:sldSz cx="12192000" cy="6858000"/>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924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autoAdjust="0"/>
    <p:restoredTop sz="94658" autoAdjust="0"/>
  </p:normalViewPr>
  <p:slideViewPr>
    <p:cSldViewPr>
      <p:cViewPr varScale="1">
        <p:scale>
          <a:sx n="64" d="100"/>
          <a:sy n="64" d="100"/>
        </p:scale>
        <p:origin x="1092" y="90"/>
      </p:cViewPr>
      <p:guideLst>
        <p:guide orient="horz" pos="2160"/>
        <p:guide pos="384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varScale="1">
      <p:scale>
        <a:sx n="100" d="100"/>
        <a:sy n="100" d="100"/>
      </p:scale>
      <p:origin x="0" y="-18102"/>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file:///C:\01-Works\02-Work\12-Training-Material\40-Agile\42-Agile-Scrum\Agile-Histor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Sheet1!$A$1</c:f>
              <c:strCache>
                <c:ptCount val="1"/>
                <c:pt idx="0">
                  <c:v>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50000"/>
                        <a:lumOff val="50000"/>
                      </a:schemeClr>
                    </a:solidFill>
                    <a:latin typeface="Adobe Garamond Pro" panose="02020502060506020403"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Sheet1!$B$2:$B$19</c:f>
              <c:strCache>
                <c:ptCount val="18"/>
                <c:pt idx="0">
                  <c:v>PMI-ACP</c:v>
                </c:pt>
                <c:pt idx="1">
                  <c:v>SAFe (Scalled Agile Framework)</c:v>
                </c:pt>
                <c:pt idx="2">
                  <c:v>Agile Manifesto at Snowbird UT</c:v>
                </c:pt>
                <c:pt idx="3">
                  <c:v>XP Defined and published</c:v>
                </c:pt>
                <c:pt idx="4">
                  <c:v>Crystal Family</c:v>
                </c:pt>
                <c:pt idx="5">
                  <c:v>FDD</c:v>
                </c:pt>
                <c:pt idx="6">
                  <c:v>Rational Software acquires Objectory Process</c:v>
                </c:pt>
                <c:pt idx="7">
                  <c:v>DSDM (Dynamic systems development method)</c:v>
                </c:pt>
                <c:pt idx="8">
                  <c:v>Scrum Methodology Paper at OOPSLA</c:v>
                </c:pt>
                <c:pt idx="9">
                  <c:v>The New New Product Development Game" Published</c:v>
                </c:pt>
                <c:pt idx="10">
                  <c:v>No Silver Bullet" published</c:v>
                </c:pt>
                <c:pt idx="11">
                  <c:v>Spirl Model - Risk Driven</c:v>
                </c:pt>
                <c:pt idx="12">
                  <c:v>Adaptive Programming, Small Increments</c:v>
                </c:pt>
                <c:pt idx="13">
                  <c:v>Evo Method</c:v>
                </c:pt>
                <c:pt idx="14">
                  <c:v>Feedback Driven Refinements</c:v>
                </c:pt>
                <c:pt idx="15">
                  <c:v>Iterative development (feedback driven requirements with evoling design &amp; architecture)</c:v>
                </c:pt>
                <c:pt idx="16">
                  <c:v>TDD</c:v>
                </c:pt>
                <c:pt idx="17">
                  <c:v>Lean Manufacturing</c:v>
                </c:pt>
              </c:strCache>
            </c:strRef>
          </c:cat>
          <c:val>
            <c:numRef>
              <c:f>Sheet1!$A$2:$A$19</c:f>
              <c:numCache>
                <c:formatCode>General</c:formatCode>
                <c:ptCount val="18"/>
                <c:pt idx="0">
                  <c:v>2011</c:v>
                </c:pt>
                <c:pt idx="1">
                  <c:v>2007</c:v>
                </c:pt>
                <c:pt idx="2">
                  <c:v>2001</c:v>
                </c:pt>
                <c:pt idx="3">
                  <c:v>1999</c:v>
                </c:pt>
                <c:pt idx="4">
                  <c:v>1998</c:v>
                </c:pt>
                <c:pt idx="5">
                  <c:v>1997</c:v>
                </c:pt>
                <c:pt idx="6">
                  <c:v>1996</c:v>
                </c:pt>
                <c:pt idx="7">
                  <c:v>1995</c:v>
                </c:pt>
                <c:pt idx="8">
                  <c:v>1995</c:v>
                </c:pt>
                <c:pt idx="9">
                  <c:v>1986</c:v>
                </c:pt>
                <c:pt idx="10">
                  <c:v>1986</c:v>
                </c:pt>
                <c:pt idx="11">
                  <c:v>1985</c:v>
                </c:pt>
                <c:pt idx="12">
                  <c:v>1980</c:v>
                </c:pt>
                <c:pt idx="13">
                  <c:v>1976</c:v>
                </c:pt>
                <c:pt idx="14">
                  <c:v>1972</c:v>
                </c:pt>
                <c:pt idx="15">
                  <c:v>1968</c:v>
                </c:pt>
                <c:pt idx="16">
                  <c:v>1958</c:v>
                </c:pt>
                <c:pt idx="17">
                  <c:v>1950</c:v>
                </c:pt>
              </c:numCache>
            </c:numRef>
          </c:val>
          <c:extLst>
            <c:ext xmlns:c16="http://schemas.microsoft.com/office/drawing/2014/chart" uri="{C3380CC4-5D6E-409C-BE32-E72D297353CC}">
              <c16:uniqueId val="{00000000-2837-4BCA-8051-8B57A5D23A2B}"/>
            </c:ext>
          </c:extLst>
        </c:ser>
        <c:dLbls>
          <c:showLegendKey val="0"/>
          <c:showVal val="0"/>
          <c:showCatName val="0"/>
          <c:showSerName val="0"/>
          <c:showPercent val="0"/>
          <c:showBubbleSize val="0"/>
        </c:dLbls>
        <c:gapWidth val="100"/>
        <c:axId val="443979832"/>
        <c:axId val="443974584"/>
      </c:barChart>
      <c:catAx>
        <c:axId val="443979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Adobe Garamond Pro" panose="02020502060506020403" pitchFamily="18" charset="0"/>
                <a:ea typeface="+mn-ea"/>
                <a:cs typeface="+mn-cs"/>
              </a:defRPr>
            </a:pPr>
            <a:endParaRPr lang="en-US"/>
          </a:p>
        </c:txPr>
        <c:crossAx val="443974584"/>
        <c:crosses val="autoZero"/>
        <c:auto val="1"/>
        <c:lblAlgn val="ctr"/>
        <c:lblOffset val="100"/>
        <c:noMultiLvlLbl val="0"/>
      </c:catAx>
      <c:valAx>
        <c:axId val="4439745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43979832"/>
        <c:crosses val="autoZero"/>
        <c:crossBetween val="between"/>
      </c:valAx>
      <c:spPr>
        <a:noFill/>
        <a:ln>
          <a:noFill/>
        </a:ln>
        <a:effectLst/>
      </c:spPr>
    </c:plotArea>
    <c:plotVisOnly val="1"/>
    <c:dispBlanksAs val="gap"/>
    <c:showDLblsOverMax val="0"/>
  </c:chart>
  <c:spPr>
    <a:noFill/>
    <a:ln>
      <a:noFill/>
    </a:ln>
    <a:effectLst/>
  </c:spPr>
  <c:txPr>
    <a:bodyPr/>
    <a:lstStyle/>
    <a:p>
      <a:pPr>
        <a:defRPr sz="1800">
          <a:latin typeface="Adobe Garamond Pro" panose="02020502060506020403"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2BC307-1336-4EC9-8640-2924ED93A50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13BA5EAE-8A48-4B35-8C77-F9D4EF73A4D9}">
      <dgm:prSet phldrT="[Text]" custT="1"/>
      <dgm:spPr/>
      <dgm:t>
        <a:bodyPr/>
        <a:lstStyle/>
        <a:p>
          <a:r>
            <a:rPr lang="en-US" sz="1600" dirty="0"/>
            <a:t>Sprint1</a:t>
          </a:r>
        </a:p>
      </dgm:t>
    </dgm:pt>
    <dgm:pt modelId="{FAA90978-A403-43EC-9F4F-1985ADC1952F}" type="parTrans" cxnId="{AA559B38-1CEB-4A8D-B61F-B7DC4133EA28}">
      <dgm:prSet/>
      <dgm:spPr/>
      <dgm:t>
        <a:bodyPr/>
        <a:lstStyle/>
        <a:p>
          <a:endParaRPr lang="en-US" sz="2800"/>
        </a:p>
      </dgm:t>
    </dgm:pt>
    <dgm:pt modelId="{563A00F8-48F0-4B20-A7FE-BA8857FB9969}" type="sibTrans" cxnId="{AA559B38-1CEB-4A8D-B61F-B7DC4133EA28}">
      <dgm:prSet/>
      <dgm:spPr/>
      <dgm:t>
        <a:bodyPr/>
        <a:lstStyle/>
        <a:p>
          <a:endParaRPr lang="en-US" sz="2800"/>
        </a:p>
      </dgm:t>
    </dgm:pt>
    <dgm:pt modelId="{F624E92E-A3F7-44A0-B26C-0AB95C8FEFB6}">
      <dgm:prSet phldrT="[Text]" custT="1"/>
      <dgm:spPr/>
      <dgm:t>
        <a:bodyPr/>
        <a:lstStyle/>
        <a:p>
          <a:r>
            <a:rPr lang="en-US" sz="1600" dirty="0"/>
            <a:t>Sprint2</a:t>
          </a:r>
        </a:p>
      </dgm:t>
    </dgm:pt>
    <dgm:pt modelId="{C0C6D953-C07E-4986-8F9A-21C62F1E1603}" type="parTrans" cxnId="{55668832-BFD5-48AE-BEB4-090F45471A06}">
      <dgm:prSet/>
      <dgm:spPr/>
      <dgm:t>
        <a:bodyPr/>
        <a:lstStyle/>
        <a:p>
          <a:endParaRPr lang="en-US" sz="2800"/>
        </a:p>
      </dgm:t>
    </dgm:pt>
    <dgm:pt modelId="{12F9934C-22DB-41C2-9F56-A00697A4792E}" type="sibTrans" cxnId="{55668832-BFD5-48AE-BEB4-090F45471A06}">
      <dgm:prSet/>
      <dgm:spPr/>
      <dgm:t>
        <a:bodyPr/>
        <a:lstStyle/>
        <a:p>
          <a:endParaRPr lang="en-US" sz="2800"/>
        </a:p>
      </dgm:t>
    </dgm:pt>
    <dgm:pt modelId="{56C64B73-C9B2-4D8A-83D9-B1CCD82FB77B}">
      <dgm:prSet phldrT="[Text]" custT="1"/>
      <dgm:spPr/>
      <dgm:t>
        <a:bodyPr/>
        <a:lstStyle/>
        <a:p>
          <a:r>
            <a:rPr lang="en-US" sz="1600" dirty="0"/>
            <a:t>Sprint3</a:t>
          </a:r>
        </a:p>
      </dgm:t>
    </dgm:pt>
    <dgm:pt modelId="{D0A8D795-C56C-4099-ACEC-ABFE0DA802BB}" type="parTrans" cxnId="{8C45053D-3427-4024-8E5A-5548C799739C}">
      <dgm:prSet/>
      <dgm:spPr/>
      <dgm:t>
        <a:bodyPr/>
        <a:lstStyle/>
        <a:p>
          <a:endParaRPr lang="en-US" sz="2800"/>
        </a:p>
      </dgm:t>
    </dgm:pt>
    <dgm:pt modelId="{620C1A4D-C81E-4C2E-9717-4C3D8A2657E9}" type="sibTrans" cxnId="{8C45053D-3427-4024-8E5A-5548C799739C}">
      <dgm:prSet/>
      <dgm:spPr/>
      <dgm:t>
        <a:bodyPr/>
        <a:lstStyle/>
        <a:p>
          <a:endParaRPr lang="en-US" sz="2800"/>
        </a:p>
      </dgm:t>
    </dgm:pt>
    <dgm:pt modelId="{39819CE0-C3A3-4103-8813-7DF0070EC1F5}">
      <dgm:prSet phldrT="[Text]" custT="1"/>
      <dgm:spPr/>
      <dgm:t>
        <a:bodyPr/>
        <a:lstStyle/>
        <a:p>
          <a:r>
            <a:rPr lang="en-US" sz="1600" dirty="0"/>
            <a:t>Sprint4</a:t>
          </a:r>
        </a:p>
      </dgm:t>
    </dgm:pt>
    <dgm:pt modelId="{3CFBF83E-E8C6-4600-99E9-F7DEF99BB2FB}" type="parTrans" cxnId="{52FF148A-3B5D-452D-8B3B-E019320A6466}">
      <dgm:prSet/>
      <dgm:spPr/>
      <dgm:t>
        <a:bodyPr/>
        <a:lstStyle/>
        <a:p>
          <a:endParaRPr lang="en-US" sz="2800"/>
        </a:p>
      </dgm:t>
    </dgm:pt>
    <dgm:pt modelId="{AA93FA6C-AC21-43BC-9B68-78AC4E52B89B}" type="sibTrans" cxnId="{52FF148A-3B5D-452D-8B3B-E019320A6466}">
      <dgm:prSet/>
      <dgm:spPr/>
      <dgm:t>
        <a:bodyPr/>
        <a:lstStyle/>
        <a:p>
          <a:endParaRPr lang="en-US" sz="2800"/>
        </a:p>
      </dgm:t>
    </dgm:pt>
    <dgm:pt modelId="{EB0EE19C-95F1-4951-9859-0E2F6D94AA0B}">
      <dgm:prSet phldrT="[Text]" custT="1"/>
      <dgm:spPr/>
      <dgm:t>
        <a:bodyPr/>
        <a:lstStyle/>
        <a:p>
          <a:r>
            <a:rPr lang="en-US" sz="1600" dirty="0"/>
            <a:t>Sprint5</a:t>
          </a:r>
        </a:p>
      </dgm:t>
    </dgm:pt>
    <dgm:pt modelId="{0D667CC1-A66B-4E2B-8EFE-4E5741E15EDA}" type="parTrans" cxnId="{0FA32324-9BDC-4B81-BB43-0BF0E873F1FD}">
      <dgm:prSet/>
      <dgm:spPr/>
      <dgm:t>
        <a:bodyPr/>
        <a:lstStyle/>
        <a:p>
          <a:endParaRPr lang="en-US" sz="2800"/>
        </a:p>
      </dgm:t>
    </dgm:pt>
    <dgm:pt modelId="{F31D5BD9-6EF8-4ADC-AEAC-4018E6BCAF56}" type="sibTrans" cxnId="{0FA32324-9BDC-4B81-BB43-0BF0E873F1FD}">
      <dgm:prSet/>
      <dgm:spPr/>
      <dgm:t>
        <a:bodyPr/>
        <a:lstStyle/>
        <a:p>
          <a:endParaRPr lang="en-US" sz="2800"/>
        </a:p>
      </dgm:t>
    </dgm:pt>
    <dgm:pt modelId="{48C3D156-AE6E-46C6-95AF-9A05F142A8C5}">
      <dgm:prSet phldrT="[Text]" custT="1"/>
      <dgm:spPr/>
      <dgm:t>
        <a:bodyPr/>
        <a:lstStyle/>
        <a:p>
          <a:r>
            <a:rPr lang="en-US" sz="1600" dirty="0"/>
            <a:t>Sprint6</a:t>
          </a:r>
        </a:p>
      </dgm:t>
    </dgm:pt>
    <dgm:pt modelId="{A94F7B91-6796-4EA9-9BE1-DE05801F04E2}" type="parTrans" cxnId="{4E90173F-AAC0-4520-8BF7-45F1889272CD}">
      <dgm:prSet/>
      <dgm:spPr/>
      <dgm:t>
        <a:bodyPr/>
        <a:lstStyle/>
        <a:p>
          <a:endParaRPr lang="en-US" sz="2800"/>
        </a:p>
      </dgm:t>
    </dgm:pt>
    <dgm:pt modelId="{17124A88-5789-4349-A5DE-737C46047A1B}" type="sibTrans" cxnId="{4E90173F-AAC0-4520-8BF7-45F1889272CD}">
      <dgm:prSet/>
      <dgm:spPr/>
      <dgm:t>
        <a:bodyPr/>
        <a:lstStyle/>
        <a:p>
          <a:endParaRPr lang="en-US" sz="2800"/>
        </a:p>
      </dgm:t>
    </dgm:pt>
    <dgm:pt modelId="{B637D487-64E9-4F78-892A-072B7484CD1E}">
      <dgm:prSet phldrT="[Text]" custT="1"/>
      <dgm:spPr/>
      <dgm:t>
        <a:bodyPr/>
        <a:lstStyle/>
        <a:p>
          <a:r>
            <a:rPr lang="en-US" sz="1600" dirty="0"/>
            <a:t>Sprint7</a:t>
          </a:r>
        </a:p>
      </dgm:t>
    </dgm:pt>
    <dgm:pt modelId="{D74D7CBC-01FE-4282-A095-C70D6413365D}" type="parTrans" cxnId="{B331C974-1AB0-4606-9FAF-AB7C27F470C3}">
      <dgm:prSet/>
      <dgm:spPr/>
      <dgm:t>
        <a:bodyPr/>
        <a:lstStyle/>
        <a:p>
          <a:endParaRPr lang="en-US" sz="2800"/>
        </a:p>
      </dgm:t>
    </dgm:pt>
    <dgm:pt modelId="{7C3021B1-58E0-4C7B-A038-101B8F470315}" type="sibTrans" cxnId="{B331C974-1AB0-4606-9FAF-AB7C27F470C3}">
      <dgm:prSet/>
      <dgm:spPr/>
      <dgm:t>
        <a:bodyPr/>
        <a:lstStyle/>
        <a:p>
          <a:endParaRPr lang="en-US" sz="2800"/>
        </a:p>
      </dgm:t>
    </dgm:pt>
    <dgm:pt modelId="{FA78E03E-1C45-48DD-9A07-8954F9591F9A}">
      <dgm:prSet phldrT="[Text]" custT="1"/>
      <dgm:spPr/>
      <dgm:t>
        <a:bodyPr/>
        <a:lstStyle/>
        <a:p>
          <a:r>
            <a:rPr lang="en-US" sz="1600" dirty="0"/>
            <a:t>Release Sprint /Hardening Sprint</a:t>
          </a:r>
        </a:p>
      </dgm:t>
    </dgm:pt>
    <dgm:pt modelId="{3B55179B-D1F2-477D-983C-AEA24495B47F}" type="parTrans" cxnId="{1105E06E-C1DC-4545-9DCE-E65C527FC7B2}">
      <dgm:prSet/>
      <dgm:spPr/>
      <dgm:t>
        <a:bodyPr/>
        <a:lstStyle/>
        <a:p>
          <a:endParaRPr lang="en-US" sz="2800"/>
        </a:p>
      </dgm:t>
    </dgm:pt>
    <dgm:pt modelId="{BF087938-D9A0-4639-A979-CE852EF90FD7}" type="sibTrans" cxnId="{1105E06E-C1DC-4545-9DCE-E65C527FC7B2}">
      <dgm:prSet/>
      <dgm:spPr/>
      <dgm:t>
        <a:bodyPr/>
        <a:lstStyle/>
        <a:p>
          <a:endParaRPr lang="en-US" sz="2800"/>
        </a:p>
      </dgm:t>
    </dgm:pt>
    <dgm:pt modelId="{2DBCCCF0-A2B4-4D2F-9A8C-21EAD063318B}" type="pres">
      <dgm:prSet presAssocID="{952BC307-1336-4EC9-8640-2924ED93A505}" presName="Name0" presStyleCnt="0">
        <dgm:presLayoutVars>
          <dgm:dir/>
          <dgm:resizeHandles/>
        </dgm:presLayoutVars>
      </dgm:prSet>
      <dgm:spPr/>
    </dgm:pt>
    <dgm:pt modelId="{D7245EEC-3F49-4466-B92E-41FE538C7582}" type="pres">
      <dgm:prSet presAssocID="{13BA5EAE-8A48-4B35-8C77-F9D4EF73A4D9}" presName="compNode" presStyleCnt="0"/>
      <dgm:spPr/>
    </dgm:pt>
    <dgm:pt modelId="{332DD0D1-C820-4358-928F-FD206A0996EA}" type="pres">
      <dgm:prSet presAssocID="{13BA5EAE-8A48-4B35-8C77-F9D4EF73A4D9}" presName="dummyConnPt" presStyleCnt="0"/>
      <dgm:spPr/>
    </dgm:pt>
    <dgm:pt modelId="{BDD007F0-C6CE-4B71-B3D7-6D8A215D76D8}" type="pres">
      <dgm:prSet presAssocID="{13BA5EAE-8A48-4B35-8C77-F9D4EF73A4D9}" presName="node" presStyleLbl="node1" presStyleIdx="0" presStyleCnt="8" custScaleY="48695" custLinFactNeighborX="16180" custLinFactNeighborY="12375">
        <dgm:presLayoutVars>
          <dgm:bulletEnabled val="1"/>
        </dgm:presLayoutVars>
      </dgm:prSet>
      <dgm:spPr/>
    </dgm:pt>
    <dgm:pt modelId="{D7271833-F181-4264-883F-CD42DDAC1D77}" type="pres">
      <dgm:prSet presAssocID="{563A00F8-48F0-4B20-A7FE-BA8857FB9969}" presName="sibTrans" presStyleLbl="bgSibTrans2D1" presStyleIdx="0" presStyleCnt="7" custFlipHor="1" custScaleX="58440" custScaleY="110179" custLinFactY="67213" custLinFactNeighborX="79229" custLinFactNeighborY="100000"/>
      <dgm:spPr/>
    </dgm:pt>
    <dgm:pt modelId="{B9A8AD39-F96C-4F20-ABEC-6A201EC1973D}" type="pres">
      <dgm:prSet presAssocID="{F624E92E-A3F7-44A0-B26C-0AB95C8FEFB6}" presName="compNode" presStyleCnt="0"/>
      <dgm:spPr/>
    </dgm:pt>
    <dgm:pt modelId="{019D69F3-8630-4392-8882-E8040E069666}" type="pres">
      <dgm:prSet presAssocID="{F624E92E-A3F7-44A0-B26C-0AB95C8FEFB6}" presName="dummyConnPt" presStyleCnt="0"/>
      <dgm:spPr/>
    </dgm:pt>
    <dgm:pt modelId="{C9BFDF6A-8E5C-4CC1-8D8B-8DF7127A2AC6}" type="pres">
      <dgm:prSet presAssocID="{F624E92E-A3F7-44A0-B26C-0AB95C8FEFB6}" presName="node" presStyleLbl="node1" presStyleIdx="1" presStyleCnt="8" custScaleY="41515" custLinFactNeighborX="16180" custLinFactNeighborY="-2653">
        <dgm:presLayoutVars>
          <dgm:bulletEnabled val="1"/>
        </dgm:presLayoutVars>
      </dgm:prSet>
      <dgm:spPr/>
    </dgm:pt>
    <dgm:pt modelId="{8D34CB0A-3ADC-4213-8BCA-C04B7FFF05FD}" type="pres">
      <dgm:prSet presAssocID="{12F9934C-22DB-41C2-9F56-A00697A4792E}" presName="sibTrans" presStyleLbl="bgSibTrans2D1" presStyleIdx="1" presStyleCnt="7" custLinFactY="100000" custLinFactNeighborX="76674" custLinFactNeighborY="100540"/>
      <dgm:spPr/>
    </dgm:pt>
    <dgm:pt modelId="{1FC4AE27-03C5-4F88-8330-F08720A53929}" type="pres">
      <dgm:prSet presAssocID="{56C64B73-C9B2-4D8A-83D9-B1CCD82FB77B}" presName="compNode" presStyleCnt="0"/>
      <dgm:spPr/>
    </dgm:pt>
    <dgm:pt modelId="{A94ED50E-E576-43DD-B66A-4E78BB2BFBCD}" type="pres">
      <dgm:prSet presAssocID="{56C64B73-C9B2-4D8A-83D9-B1CCD82FB77B}" presName="dummyConnPt" presStyleCnt="0"/>
      <dgm:spPr/>
    </dgm:pt>
    <dgm:pt modelId="{CE1E4745-F1E2-4996-AC7A-34F69CEBA687}" type="pres">
      <dgm:prSet presAssocID="{56C64B73-C9B2-4D8A-83D9-B1CCD82FB77B}" presName="node" presStyleLbl="node1" presStyleIdx="2" presStyleCnt="8" custScaleY="41515" custLinFactNeighborX="16180" custLinFactNeighborY="-13120">
        <dgm:presLayoutVars>
          <dgm:bulletEnabled val="1"/>
        </dgm:presLayoutVars>
      </dgm:prSet>
      <dgm:spPr/>
    </dgm:pt>
    <dgm:pt modelId="{3B40E01A-A088-4086-A26F-0583F1290E49}" type="pres">
      <dgm:prSet presAssocID="{620C1A4D-C81E-4C2E-9717-4C3D8A2657E9}" presName="sibTrans" presStyleLbl="bgSibTrans2D1" presStyleIdx="2" presStyleCnt="7" custScaleX="48744" custScaleY="180267" custLinFactY="95394" custLinFactNeighborX="33684" custLinFactNeighborY="100000"/>
      <dgm:spPr/>
    </dgm:pt>
    <dgm:pt modelId="{41348210-F1CC-4E59-AA05-F4F5D6AE3AFD}" type="pres">
      <dgm:prSet presAssocID="{39819CE0-C3A3-4103-8813-7DF0070EC1F5}" presName="compNode" presStyleCnt="0"/>
      <dgm:spPr/>
    </dgm:pt>
    <dgm:pt modelId="{87722CAB-B60B-41F4-9AC4-E0A0E85CEB45}" type="pres">
      <dgm:prSet presAssocID="{39819CE0-C3A3-4103-8813-7DF0070EC1F5}" presName="dummyConnPt" presStyleCnt="0"/>
      <dgm:spPr/>
    </dgm:pt>
    <dgm:pt modelId="{1C58B3FB-4472-4A74-9D74-27E472DE638A}" type="pres">
      <dgm:prSet presAssocID="{39819CE0-C3A3-4103-8813-7DF0070EC1F5}" presName="node" presStyleLbl="node1" presStyleIdx="3" presStyleCnt="8" custScaleY="43862" custLinFactNeighborX="18213" custLinFactNeighborY="-8961">
        <dgm:presLayoutVars>
          <dgm:bulletEnabled val="1"/>
        </dgm:presLayoutVars>
      </dgm:prSet>
      <dgm:spPr/>
    </dgm:pt>
    <dgm:pt modelId="{33D81FA9-A766-4C63-B469-69DB84982FBA}" type="pres">
      <dgm:prSet presAssocID="{AA93FA6C-AC21-43BC-9B68-78AC4E52B89B}" presName="sibTrans" presStyleLbl="bgSibTrans2D1" presStyleIdx="3" presStyleCnt="7" custLinFactY="76167" custLinFactNeighborX="72660" custLinFactNeighborY="100000"/>
      <dgm:spPr/>
    </dgm:pt>
    <dgm:pt modelId="{6B5ED2B1-4344-4CF5-926D-8B2475AD32DA}" type="pres">
      <dgm:prSet presAssocID="{EB0EE19C-95F1-4951-9859-0E2F6D94AA0B}" presName="compNode" presStyleCnt="0"/>
      <dgm:spPr/>
    </dgm:pt>
    <dgm:pt modelId="{2C438716-28E6-453C-95BB-17B6B4B06BDC}" type="pres">
      <dgm:prSet presAssocID="{EB0EE19C-95F1-4951-9859-0E2F6D94AA0B}" presName="dummyConnPt" presStyleCnt="0"/>
      <dgm:spPr/>
    </dgm:pt>
    <dgm:pt modelId="{AA46EEF6-4868-4EA9-ADF1-C68AC5F4FA4E}" type="pres">
      <dgm:prSet presAssocID="{EB0EE19C-95F1-4951-9859-0E2F6D94AA0B}" presName="node" presStyleLbl="node1" presStyleIdx="4" presStyleCnt="8" custScaleY="44648" custLinFactNeighborX="18213" custLinFactNeighborY="-1514">
        <dgm:presLayoutVars>
          <dgm:bulletEnabled val="1"/>
        </dgm:presLayoutVars>
      </dgm:prSet>
      <dgm:spPr/>
    </dgm:pt>
    <dgm:pt modelId="{1F933DD9-A407-499B-B734-B07E7704A92F}" type="pres">
      <dgm:prSet presAssocID="{F31D5BD9-6EF8-4ADC-AEAC-4018E6BCAF56}" presName="sibTrans" presStyleLbl="bgSibTrans2D1" presStyleIdx="4" presStyleCnt="7" custLinFactNeighborX="77065" custLinFactNeighborY="62779"/>
      <dgm:spPr/>
    </dgm:pt>
    <dgm:pt modelId="{5B6D99EC-8479-422F-9CF8-A395870FC0E7}" type="pres">
      <dgm:prSet presAssocID="{48C3D156-AE6E-46C6-95AF-9A05F142A8C5}" presName="compNode" presStyleCnt="0"/>
      <dgm:spPr/>
    </dgm:pt>
    <dgm:pt modelId="{F2087FD7-E461-4F95-B825-ED75584C74CE}" type="pres">
      <dgm:prSet presAssocID="{48C3D156-AE6E-46C6-95AF-9A05F142A8C5}" presName="dummyConnPt" presStyleCnt="0"/>
      <dgm:spPr/>
    </dgm:pt>
    <dgm:pt modelId="{A0D9DB0D-5497-4749-9927-C31422AF151A}" type="pres">
      <dgm:prSet presAssocID="{48C3D156-AE6E-46C6-95AF-9A05F142A8C5}" presName="node" presStyleLbl="node1" presStyleIdx="5" presStyleCnt="8" custScaleY="36678" custLinFactNeighborX="18213" custLinFactNeighborY="5703">
        <dgm:presLayoutVars>
          <dgm:bulletEnabled val="1"/>
        </dgm:presLayoutVars>
      </dgm:prSet>
      <dgm:spPr/>
    </dgm:pt>
    <dgm:pt modelId="{12646587-A192-41D8-B139-C1D0012983AA}" type="pres">
      <dgm:prSet presAssocID="{17124A88-5789-4349-A5DE-737C46047A1B}" presName="sibTrans" presStyleLbl="bgSibTrans2D1" presStyleIdx="5" presStyleCnt="7" custFlipHor="1" custScaleX="32080" custScaleY="93244" custLinFactY="35925" custLinFactNeighborX="20762" custLinFactNeighborY="100000"/>
      <dgm:spPr/>
    </dgm:pt>
    <dgm:pt modelId="{234529E2-E4A3-4443-942A-1E2EA2226420}" type="pres">
      <dgm:prSet presAssocID="{B637D487-64E9-4F78-892A-072B7484CD1E}" presName="compNode" presStyleCnt="0"/>
      <dgm:spPr/>
    </dgm:pt>
    <dgm:pt modelId="{2E3FF602-EFDE-4480-B72D-10284CB8AE58}" type="pres">
      <dgm:prSet presAssocID="{B637D487-64E9-4F78-892A-072B7484CD1E}" presName="dummyConnPt" presStyleCnt="0"/>
      <dgm:spPr/>
    </dgm:pt>
    <dgm:pt modelId="{D360828C-6675-468A-B81C-D58CDE07B70A}" type="pres">
      <dgm:prSet presAssocID="{B637D487-64E9-4F78-892A-072B7484CD1E}" presName="node" presStyleLbl="node1" presStyleIdx="6" presStyleCnt="8" custScaleY="40164" custLinFactNeighborX="8429" custLinFactNeighborY="9746">
        <dgm:presLayoutVars>
          <dgm:bulletEnabled val="1"/>
        </dgm:presLayoutVars>
      </dgm:prSet>
      <dgm:spPr/>
    </dgm:pt>
    <dgm:pt modelId="{C9830ED3-0B69-4E0E-B9B4-6D54DEEA964E}" type="pres">
      <dgm:prSet presAssocID="{7C3021B1-58E0-4C7B-A038-101B8F470315}" presName="sibTrans" presStyleLbl="bgSibTrans2D1" presStyleIdx="6" presStyleCnt="7" custAng="21084871" custScaleX="83275" custScaleY="82399" custLinFactY="47806" custLinFactNeighborX="45560" custLinFactNeighborY="100000"/>
      <dgm:spPr/>
    </dgm:pt>
    <dgm:pt modelId="{D408577E-57A5-474D-9FD8-ECB1490DEDCB}" type="pres">
      <dgm:prSet presAssocID="{FA78E03E-1C45-48DD-9A07-8954F9591F9A}" presName="compNode" presStyleCnt="0"/>
      <dgm:spPr/>
    </dgm:pt>
    <dgm:pt modelId="{D9E35878-74E0-4BA3-A149-5EC72773AA0C}" type="pres">
      <dgm:prSet presAssocID="{FA78E03E-1C45-48DD-9A07-8954F9591F9A}" presName="dummyConnPt" presStyleCnt="0"/>
      <dgm:spPr/>
    </dgm:pt>
    <dgm:pt modelId="{143E38C9-0EB6-4DB3-A672-5073CE35C3B5}" type="pres">
      <dgm:prSet presAssocID="{FA78E03E-1C45-48DD-9A07-8954F9591F9A}" presName="node" presStyleLbl="node1" presStyleIdx="7" presStyleCnt="8" custScaleX="137312" custScaleY="48532" custLinFactNeighborX="-1290" custLinFactNeighborY="58805">
        <dgm:presLayoutVars>
          <dgm:bulletEnabled val="1"/>
        </dgm:presLayoutVars>
      </dgm:prSet>
      <dgm:spPr/>
    </dgm:pt>
  </dgm:ptLst>
  <dgm:cxnLst>
    <dgm:cxn modelId="{0FA32324-9BDC-4B81-BB43-0BF0E873F1FD}" srcId="{952BC307-1336-4EC9-8640-2924ED93A505}" destId="{EB0EE19C-95F1-4951-9859-0E2F6D94AA0B}" srcOrd="4" destOrd="0" parTransId="{0D667CC1-A66B-4E2B-8EFE-4E5741E15EDA}" sibTransId="{F31D5BD9-6EF8-4ADC-AEAC-4018E6BCAF56}"/>
    <dgm:cxn modelId="{55668832-BFD5-48AE-BEB4-090F45471A06}" srcId="{952BC307-1336-4EC9-8640-2924ED93A505}" destId="{F624E92E-A3F7-44A0-B26C-0AB95C8FEFB6}" srcOrd="1" destOrd="0" parTransId="{C0C6D953-C07E-4986-8F9A-21C62F1E1603}" sibTransId="{12F9934C-22DB-41C2-9F56-A00697A4792E}"/>
    <dgm:cxn modelId="{AA559B38-1CEB-4A8D-B61F-B7DC4133EA28}" srcId="{952BC307-1336-4EC9-8640-2924ED93A505}" destId="{13BA5EAE-8A48-4B35-8C77-F9D4EF73A4D9}" srcOrd="0" destOrd="0" parTransId="{FAA90978-A403-43EC-9F4F-1985ADC1952F}" sibTransId="{563A00F8-48F0-4B20-A7FE-BA8857FB9969}"/>
    <dgm:cxn modelId="{0A341D39-248E-4CC3-A963-FAB374C9573E}" type="presOf" srcId="{620C1A4D-C81E-4C2E-9717-4C3D8A2657E9}" destId="{3B40E01A-A088-4086-A26F-0583F1290E49}" srcOrd="0" destOrd="0" presId="urn:microsoft.com/office/officeart/2005/8/layout/bProcess4"/>
    <dgm:cxn modelId="{8C45053D-3427-4024-8E5A-5548C799739C}" srcId="{952BC307-1336-4EC9-8640-2924ED93A505}" destId="{56C64B73-C9B2-4D8A-83D9-B1CCD82FB77B}" srcOrd="2" destOrd="0" parTransId="{D0A8D795-C56C-4099-ACEC-ABFE0DA802BB}" sibTransId="{620C1A4D-C81E-4C2E-9717-4C3D8A2657E9}"/>
    <dgm:cxn modelId="{4E90173F-AAC0-4520-8BF7-45F1889272CD}" srcId="{952BC307-1336-4EC9-8640-2924ED93A505}" destId="{48C3D156-AE6E-46C6-95AF-9A05F142A8C5}" srcOrd="5" destOrd="0" parTransId="{A94F7B91-6796-4EA9-9BE1-DE05801F04E2}" sibTransId="{17124A88-5789-4349-A5DE-737C46047A1B}"/>
    <dgm:cxn modelId="{C396F461-14CB-4495-81BA-6ECFB31422ED}" type="presOf" srcId="{48C3D156-AE6E-46C6-95AF-9A05F142A8C5}" destId="{A0D9DB0D-5497-4749-9927-C31422AF151A}" srcOrd="0" destOrd="0" presId="urn:microsoft.com/office/officeart/2005/8/layout/bProcess4"/>
    <dgm:cxn modelId="{15A4D367-2C0A-419A-9CEA-43C3AD05AE93}" type="presOf" srcId="{B637D487-64E9-4F78-892A-072B7484CD1E}" destId="{D360828C-6675-468A-B81C-D58CDE07B70A}" srcOrd="0" destOrd="0" presId="urn:microsoft.com/office/officeart/2005/8/layout/bProcess4"/>
    <dgm:cxn modelId="{D19A9148-B58F-4A42-8D46-A6A4D5100605}" type="presOf" srcId="{12F9934C-22DB-41C2-9F56-A00697A4792E}" destId="{8D34CB0A-3ADC-4213-8BCA-C04B7FFF05FD}" srcOrd="0" destOrd="0" presId="urn:microsoft.com/office/officeart/2005/8/layout/bProcess4"/>
    <dgm:cxn modelId="{2265514A-1F05-4F6C-86CA-CAEBC1D5FEF4}" type="presOf" srcId="{FA78E03E-1C45-48DD-9A07-8954F9591F9A}" destId="{143E38C9-0EB6-4DB3-A672-5073CE35C3B5}" srcOrd="0" destOrd="0" presId="urn:microsoft.com/office/officeart/2005/8/layout/bProcess4"/>
    <dgm:cxn modelId="{4A39844D-C944-4C15-BF66-06230E9B7EF8}" type="presOf" srcId="{17124A88-5789-4349-A5DE-737C46047A1B}" destId="{12646587-A192-41D8-B139-C1D0012983AA}" srcOrd="0" destOrd="0" presId="urn:microsoft.com/office/officeart/2005/8/layout/bProcess4"/>
    <dgm:cxn modelId="{1105E06E-C1DC-4545-9DCE-E65C527FC7B2}" srcId="{952BC307-1336-4EC9-8640-2924ED93A505}" destId="{FA78E03E-1C45-48DD-9A07-8954F9591F9A}" srcOrd="7" destOrd="0" parTransId="{3B55179B-D1F2-477D-983C-AEA24495B47F}" sibTransId="{BF087938-D9A0-4639-A979-CE852EF90FD7}"/>
    <dgm:cxn modelId="{B331C974-1AB0-4606-9FAF-AB7C27F470C3}" srcId="{952BC307-1336-4EC9-8640-2924ED93A505}" destId="{B637D487-64E9-4F78-892A-072B7484CD1E}" srcOrd="6" destOrd="0" parTransId="{D74D7CBC-01FE-4282-A095-C70D6413365D}" sibTransId="{7C3021B1-58E0-4C7B-A038-101B8F470315}"/>
    <dgm:cxn modelId="{A54ADF79-6CA5-42A9-8B01-4749A7F8263D}" type="presOf" srcId="{EB0EE19C-95F1-4951-9859-0E2F6D94AA0B}" destId="{AA46EEF6-4868-4EA9-ADF1-C68AC5F4FA4E}" srcOrd="0" destOrd="0" presId="urn:microsoft.com/office/officeart/2005/8/layout/bProcess4"/>
    <dgm:cxn modelId="{52FF148A-3B5D-452D-8B3B-E019320A6466}" srcId="{952BC307-1336-4EC9-8640-2924ED93A505}" destId="{39819CE0-C3A3-4103-8813-7DF0070EC1F5}" srcOrd="3" destOrd="0" parTransId="{3CFBF83E-E8C6-4600-99E9-F7DEF99BB2FB}" sibTransId="{AA93FA6C-AC21-43BC-9B68-78AC4E52B89B}"/>
    <dgm:cxn modelId="{F170B08B-3400-421B-B5B1-2014E7091417}" type="presOf" srcId="{563A00F8-48F0-4B20-A7FE-BA8857FB9969}" destId="{D7271833-F181-4264-883F-CD42DDAC1D77}" srcOrd="0" destOrd="0" presId="urn:microsoft.com/office/officeart/2005/8/layout/bProcess4"/>
    <dgm:cxn modelId="{FE659AA6-0EE1-44B9-A649-348C7099EAB3}" type="presOf" srcId="{AA93FA6C-AC21-43BC-9B68-78AC4E52B89B}" destId="{33D81FA9-A766-4C63-B469-69DB84982FBA}" srcOrd="0" destOrd="0" presId="urn:microsoft.com/office/officeart/2005/8/layout/bProcess4"/>
    <dgm:cxn modelId="{769644B9-E660-405B-B161-704506E7A024}" type="presOf" srcId="{13BA5EAE-8A48-4B35-8C77-F9D4EF73A4D9}" destId="{BDD007F0-C6CE-4B71-B3D7-6D8A215D76D8}" srcOrd="0" destOrd="0" presId="urn:microsoft.com/office/officeart/2005/8/layout/bProcess4"/>
    <dgm:cxn modelId="{DD4378BE-B41A-4319-888D-40413FDB1CEA}" type="presOf" srcId="{F31D5BD9-6EF8-4ADC-AEAC-4018E6BCAF56}" destId="{1F933DD9-A407-499B-B734-B07E7704A92F}" srcOrd="0" destOrd="0" presId="urn:microsoft.com/office/officeart/2005/8/layout/bProcess4"/>
    <dgm:cxn modelId="{45BE35BF-2E55-4EC6-90A9-EBE9D1674DFA}" type="presOf" srcId="{F624E92E-A3F7-44A0-B26C-0AB95C8FEFB6}" destId="{C9BFDF6A-8E5C-4CC1-8D8B-8DF7127A2AC6}" srcOrd="0" destOrd="0" presId="urn:microsoft.com/office/officeart/2005/8/layout/bProcess4"/>
    <dgm:cxn modelId="{53CBCCE6-FBBE-46B0-BA5B-DEE4F130306F}" type="presOf" srcId="{56C64B73-C9B2-4D8A-83D9-B1CCD82FB77B}" destId="{CE1E4745-F1E2-4996-AC7A-34F69CEBA687}" srcOrd="0" destOrd="0" presId="urn:microsoft.com/office/officeart/2005/8/layout/bProcess4"/>
    <dgm:cxn modelId="{74F91DF0-BB85-4990-BCBC-1468DDB0FDF5}" type="presOf" srcId="{7C3021B1-58E0-4C7B-A038-101B8F470315}" destId="{C9830ED3-0B69-4E0E-B9B4-6D54DEEA964E}" srcOrd="0" destOrd="0" presId="urn:microsoft.com/office/officeart/2005/8/layout/bProcess4"/>
    <dgm:cxn modelId="{9260DAFC-AFAB-42D9-9031-9F96CF6EECE0}" type="presOf" srcId="{39819CE0-C3A3-4103-8813-7DF0070EC1F5}" destId="{1C58B3FB-4472-4A74-9D74-27E472DE638A}" srcOrd="0" destOrd="0" presId="urn:microsoft.com/office/officeart/2005/8/layout/bProcess4"/>
    <dgm:cxn modelId="{08F3DBFC-0A50-417C-A855-F99469EF77EF}" type="presOf" srcId="{952BC307-1336-4EC9-8640-2924ED93A505}" destId="{2DBCCCF0-A2B4-4D2F-9A8C-21EAD063318B}" srcOrd="0" destOrd="0" presId="urn:microsoft.com/office/officeart/2005/8/layout/bProcess4"/>
    <dgm:cxn modelId="{998C3134-4F53-45E7-B5B1-520522011E2D}" type="presParOf" srcId="{2DBCCCF0-A2B4-4D2F-9A8C-21EAD063318B}" destId="{D7245EEC-3F49-4466-B92E-41FE538C7582}" srcOrd="0" destOrd="0" presId="urn:microsoft.com/office/officeart/2005/8/layout/bProcess4"/>
    <dgm:cxn modelId="{E7DD3F52-5F5F-484C-BD5D-3E93D5649514}" type="presParOf" srcId="{D7245EEC-3F49-4466-B92E-41FE538C7582}" destId="{332DD0D1-C820-4358-928F-FD206A0996EA}" srcOrd="0" destOrd="0" presId="urn:microsoft.com/office/officeart/2005/8/layout/bProcess4"/>
    <dgm:cxn modelId="{4A6B67A8-044A-46B9-8B40-8E6112C67BED}" type="presParOf" srcId="{D7245EEC-3F49-4466-B92E-41FE538C7582}" destId="{BDD007F0-C6CE-4B71-B3D7-6D8A215D76D8}" srcOrd="1" destOrd="0" presId="urn:microsoft.com/office/officeart/2005/8/layout/bProcess4"/>
    <dgm:cxn modelId="{F629215A-917D-47AF-AD53-1657F4A74519}" type="presParOf" srcId="{2DBCCCF0-A2B4-4D2F-9A8C-21EAD063318B}" destId="{D7271833-F181-4264-883F-CD42DDAC1D77}" srcOrd="1" destOrd="0" presId="urn:microsoft.com/office/officeart/2005/8/layout/bProcess4"/>
    <dgm:cxn modelId="{CF184567-2722-4B86-B248-E866AD96C9B2}" type="presParOf" srcId="{2DBCCCF0-A2B4-4D2F-9A8C-21EAD063318B}" destId="{B9A8AD39-F96C-4F20-ABEC-6A201EC1973D}" srcOrd="2" destOrd="0" presId="urn:microsoft.com/office/officeart/2005/8/layout/bProcess4"/>
    <dgm:cxn modelId="{2A4ECC4A-AEE8-4CB1-80DA-5E88473F8E4B}" type="presParOf" srcId="{B9A8AD39-F96C-4F20-ABEC-6A201EC1973D}" destId="{019D69F3-8630-4392-8882-E8040E069666}" srcOrd="0" destOrd="0" presId="urn:microsoft.com/office/officeart/2005/8/layout/bProcess4"/>
    <dgm:cxn modelId="{B7770405-CD3D-404F-B3F2-1E4E3D27A039}" type="presParOf" srcId="{B9A8AD39-F96C-4F20-ABEC-6A201EC1973D}" destId="{C9BFDF6A-8E5C-4CC1-8D8B-8DF7127A2AC6}" srcOrd="1" destOrd="0" presId="urn:microsoft.com/office/officeart/2005/8/layout/bProcess4"/>
    <dgm:cxn modelId="{40AB7475-2490-476D-958E-6AA2EAA297EE}" type="presParOf" srcId="{2DBCCCF0-A2B4-4D2F-9A8C-21EAD063318B}" destId="{8D34CB0A-3ADC-4213-8BCA-C04B7FFF05FD}" srcOrd="3" destOrd="0" presId="urn:microsoft.com/office/officeart/2005/8/layout/bProcess4"/>
    <dgm:cxn modelId="{551C4062-8A8C-4E4A-8307-715EDDB1762B}" type="presParOf" srcId="{2DBCCCF0-A2B4-4D2F-9A8C-21EAD063318B}" destId="{1FC4AE27-03C5-4F88-8330-F08720A53929}" srcOrd="4" destOrd="0" presId="urn:microsoft.com/office/officeart/2005/8/layout/bProcess4"/>
    <dgm:cxn modelId="{B61A6456-9769-4BB5-A059-6C0C78E6A56F}" type="presParOf" srcId="{1FC4AE27-03C5-4F88-8330-F08720A53929}" destId="{A94ED50E-E576-43DD-B66A-4E78BB2BFBCD}" srcOrd="0" destOrd="0" presId="urn:microsoft.com/office/officeart/2005/8/layout/bProcess4"/>
    <dgm:cxn modelId="{B5653F5A-33EE-43D7-B2D6-ED9EE83E3591}" type="presParOf" srcId="{1FC4AE27-03C5-4F88-8330-F08720A53929}" destId="{CE1E4745-F1E2-4996-AC7A-34F69CEBA687}" srcOrd="1" destOrd="0" presId="urn:microsoft.com/office/officeart/2005/8/layout/bProcess4"/>
    <dgm:cxn modelId="{5F956E50-EB8A-41E1-80B5-DFF7C3830200}" type="presParOf" srcId="{2DBCCCF0-A2B4-4D2F-9A8C-21EAD063318B}" destId="{3B40E01A-A088-4086-A26F-0583F1290E49}" srcOrd="5" destOrd="0" presId="urn:microsoft.com/office/officeart/2005/8/layout/bProcess4"/>
    <dgm:cxn modelId="{E1918CB6-ED63-4B08-A0B4-3B4A918CEDC8}" type="presParOf" srcId="{2DBCCCF0-A2B4-4D2F-9A8C-21EAD063318B}" destId="{41348210-F1CC-4E59-AA05-F4F5D6AE3AFD}" srcOrd="6" destOrd="0" presId="urn:microsoft.com/office/officeart/2005/8/layout/bProcess4"/>
    <dgm:cxn modelId="{73984D73-4E65-4F09-B57B-58D1C165EB0B}" type="presParOf" srcId="{41348210-F1CC-4E59-AA05-F4F5D6AE3AFD}" destId="{87722CAB-B60B-41F4-9AC4-E0A0E85CEB45}" srcOrd="0" destOrd="0" presId="urn:microsoft.com/office/officeart/2005/8/layout/bProcess4"/>
    <dgm:cxn modelId="{827E56DF-6764-4441-8DE5-8A81219B2AC0}" type="presParOf" srcId="{41348210-F1CC-4E59-AA05-F4F5D6AE3AFD}" destId="{1C58B3FB-4472-4A74-9D74-27E472DE638A}" srcOrd="1" destOrd="0" presId="urn:microsoft.com/office/officeart/2005/8/layout/bProcess4"/>
    <dgm:cxn modelId="{CDFF44B1-0D40-4F48-B69B-64F73423C1E3}" type="presParOf" srcId="{2DBCCCF0-A2B4-4D2F-9A8C-21EAD063318B}" destId="{33D81FA9-A766-4C63-B469-69DB84982FBA}" srcOrd="7" destOrd="0" presId="urn:microsoft.com/office/officeart/2005/8/layout/bProcess4"/>
    <dgm:cxn modelId="{1A55AB88-3237-4F3C-B406-81BB7146BA59}" type="presParOf" srcId="{2DBCCCF0-A2B4-4D2F-9A8C-21EAD063318B}" destId="{6B5ED2B1-4344-4CF5-926D-8B2475AD32DA}" srcOrd="8" destOrd="0" presId="urn:microsoft.com/office/officeart/2005/8/layout/bProcess4"/>
    <dgm:cxn modelId="{16195C6E-C230-4468-9B91-B458B5D0CB27}" type="presParOf" srcId="{6B5ED2B1-4344-4CF5-926D-8B2475AD32DA}" destId="{2C438716-28E6-453C-95BB-17B6B4B06BDC}" srcOrd="0" destOrd="0" presId="urn:microsoft.com/office/officeart/2005/8/layout/bProcess4"/>
    <dgm:cxn modelId="{ED1F3669-7D81-456F-BEC8-1FC9D42EE73D}" type="presParOf" srcId="{6B5ED2B1-4344-4CF5-926D-8B2475AD32DA}" destId="{AA46EEF6-4868-4EA9-ADF1-C68AC5F4FA4E}" srcOrd="1" destOrd="0" presId="urn:microsoft.com/office/officeart/2005/8/layout/bProcess4"/>
    <dgm:cxn modelId="{DE9E0417-D383-46B2-A89A-EA926D6373EB}" type="presParOf" srcId="{2DBCCCF0-A2B4-4D2F-9A8C-21EAD063318B}" destId="{1F933DD9-A407-499B-B734-B07E7704A92F}" srcOrd="9" destOrd="0" presId="urn:microsoft.com/office/officeart/2005/8/layout/bProcess4"/>
    <dgm:cxn modelId="{719E8392-88A0-4BFE-B0C0-FD70ED55C648}" type="presParOf" srcId="{2DBCCCF0-A2B4-4D2F-9A8C-21EAD063318B}" destId="{5B6D99EC-8479-422F-9CF8-A395870FC0E7}" srcOrd="10" destOrd="0" presId="urn:microsoft.com/office/officeart/2005/8/layout/bProcess4"/>
    <dgm:cxn modelId="{A24EF1C4-5B92-4F0D-8D1C-E8D901AA953D}" type="presParOf" srcId="{5B6D99EC-8479-422F-9CF8-A395870FC0E7}" destId="{F2087FD7-E461-4F95-B825-ED75584C74CE}" srcOrd="0" destOrd="0" presId="urn:microsoft.com/office/officeart/2005/8/layout/bProcess4"/>
    <dgm:cxn modelId="{E2E29F55-C7FE-4D6A-998E-15DFCC551156}" type="presParOf" srcId="{5B6D99EC-8479-422F-9CF8-A395870FC0E7}" destId="{A0D9DB0D-5497-4749-9927-C31422AF151A}" srcOrd="1" destOrd="0" presId="urn:microsoft.com/office/officeart/2005/8/layout/bProcess4"/>
    <dgm:cxn modelId="{5C971194-5680-466D-B195-D28BBCD52F7A}" type="presParOf" srcId="{2DBCCCF0-A2B4-4D2F-9A8C-21EAD063318B}" destId="{12646587-A192-41D8-B139-C1D0012983AA}" srcOrd="11" destOrd="0" presId="urn:microsoft.com/office/officeart/2005/8/layout/bProcess4"/>
    <dgm:cxn modelId="{616FCC9B-5627-4BF6-B276-65DBA1521B79}" type="presParOf" srcId="{2DBCCCF0-A2B4-4D2F-9A8C-21EAD063318B}" destId="{234529E2-E4A3-4443-942A-1E2EA2226420}" srcOrd="12" destOrd="0" presId="urn:microsoft.com/office/officeart/2005/8/layout/bProcess4"/>
    <dgm:cxn modelId="{F6655CFD-D0EB-428F-BD04-7C134A0808B3}" type="presParOf" srcId="{234529E2-E4A3-4443-942A-1E2EA2226420}" destId="{2E3FF602-EFDE-4480-B72D-10284CB8AE58}" srcOrd="0" destOrd="0" presId="urn:microsoft.com/office/officeart/2005/8/layout/bProcess4"/>
    <dgm:cxn modelId="{20861CA5-6A98-409A-8108-FE8A89F0FAC1}" type="presParOf" srcId="{234529E2-E4A3-4443-942A-1E2EA2226420}" destId="{D360828C-6675-468A-B81C-D58CDE07B70A}" srcOrd="1" destOrd="0" presId="urn:microsoft.com/office/officeart/2005/8/layout/bProcess4"/>
    <dgm:cxn modelId="{8DF1BCED-A77C-4AF7-A53C-8B6EAA30F298}" type="presParOf" srcId="{2DBCCCF0-A2B4-4D2F-9A8C-21EAD063318B}" destId="{C9830ED3-0B69-4E0E-B9B4-6D54DEEA964E}" srcOrd="13" destOrd="0" presId="urn:microsoft.com/office/officeart/2005/8/layout/bProcess4"/>
    <dgm:cxn modelId="{A7E18241-23C5-44C9-9631-2F8F90087E7F}" type="presParOf" srcId="{2DBCCCF0-A2B4-4D2F-9A8C-21EAD063318B}" destId="{D408577E-57A5-474D-9FD8-ECB1490DEDCB}" srcOrd="14" destOrd="0" presId="urn:microsoft.com/office/officeart/2005/8/layout/bProcess4"/>
    <dgm:cxn modelId="{33FED715-D732-4B79-82E4-7685695AB455}" type="presParOf" srcId="{D408577E-57A5-474D-9FD8-ECB1490DEDCB}" destId="{D9E35878-74E0-4BA3-A149-5EC72773AA0C}" srcOrd="0" destOrd="0" presId="urn:microsoft.com/office/officeart/2005/8/layout/bProcess4"/>
    <dgm:cxn modelId="{BBF5B1D9-E479-4D33-B6CC-761255BF33A7}" type="presParOf" srcId="{D408577E-57A5-474D-9FD8-ECB1490DEDCB}" destId="{143E38C9-0EB6-4DB3-A672-5073CE35C3B5}" srcOrd="1" destOrd="0" presId="urn:microsoft.com/office/officeart/2005/8/layout/bProcess4"/>
  </dgm:cxnLst>
  <dgm:bg>
    <a:solidFill>
      <a:srgbClr val="00B05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71833-F181-4264-883F-CD42DDAC1D77}">
      <dsp:nvSpPr>
        <dsp:cNvPr id="0" name=""/>
        <dsp:cNvSpPr/>
      </dsp:nvSpPr>
      <dsp:spPr>
        <a:xfrm rot="16200000" flipH="1">
          <a:off x="1314681" y="971321"/>
          <a:ext cx="505910" cy="239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D007F0-C6CE-4B71-B3D7-6D8A215D76D8}">
      <dsp:nvSpPr>
        <dsp:cNvPr id="0" name=""/>
        <dsp:cNvSpPr/>
      </dsp:nvSpPr>
      <dsp:spPr>
        <a:xfrm>
          <a:off x="393903" y="309490"/>
          <a:ext cx="2416968" cy="7061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Sprint1</a:t>
          </a:r>
        </a:p>
      </dsp:txBody>
      <dsp:txXfrm>
        <a:off x="414586" y="330173"/>
        <a:ext cx="2375602" cy="664799"/>
      </dsp:txXfrm>
    </dsp:sp>
    <dsp:sp modelId="{8D34CB0A-3ADC-4213-8BCA-C04B7FFF05FD}">
      <dsp:nvSpPr>
        <dsp:cNvPr id="0" name=""/>
        <dsp:cNvSpPr/>
      </dsp:nvSpPr>
      <dsp:spPr>
        <a:xfrm rot="5400000">
          <a:off x="1116513" y="1931484"/>
          <a:ext cx="880094" cy="21752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BFDF6A-8E5C-4CC1-8D8B-8DF7127A2AC6}">
      <dsp:nvSpPr>
        <dsp:cNvPr id="0" name=""/>
        <dsp:cNvSpPr/>
      </dsp:nvSpPr>
      <dsp:spPr>
        <a:xfrm>
          <a:off x="393903" y="1231268"/>
          <a:ext cx="2416968" cy="602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Sprint2</a:t>
          </a:r>
        </a:p>
      </dsp:txBody>
      <dsp:txXfrm>
        <a:off x="411536" y="1248901"/>
        <a:ext cx="2381702" cy="566776"/>
      </dsp:txXfrm>
    </dsp:sp>
    <dsp:sp modelId="{3B40E01A-A088-4086-A26F-0583F1290E49}">
      <dsp:nvSpPr>
        <dsp:cNvPr id="0" name=""/>
        <dsp:cNvSpPr/>
      </dsp:nvSpPr>
      <dsp:spPr>
        <a:xfrm rot="45726">
          <a:off x="2816722" y="2296535"/>
          <a:ext cx="1586652" cy="3921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1E4745-F1E2-4996-AC7A-34F69CEBA687}">
      <dsp:nvSpPr>
        <dsp:cNvPr id="0" name=""/>
        <dsp:cNvSpPr/>
      </dsp:nvSpPr>
      <dsp:spPr>
        <a:xfrm>
          <a:off x="393903" y="2115066"/>
          <a:ext cx="2416968" cy="602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Sprint3</a:t>
          </a:r>
        </a:p>
      </dsp:txBody>
      <dsp:txXfrm>
        <a:off x="411536" y="2132699"/>
        <a:ext cx="2381702" cy="566776"/>
      </dsp:txXfrm>
    </dsp:sp>
    <dsp:sp modelId="{33D81FA9-A766-4C63-B469-69DB84982FBA}">
      <dsp:nvSpPr>
        <dsp:cNvPr id="0" name=""/>
        <dsp:cNvSpPr/>
      </dsp:nvSpPr>
      <dsp:spPr>
        <a:xfrm rot="16200000">
          <a:off x="4359931" y="1888470"/>
          <a:ext cx="946466" cy="21752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58B3FB-4472-4A74-9D74-27E472DE638A}">
      <dsp:nvSpPr>
        <dsp:cNvPr id="0" name=""/>
        <dsp:cNvSpPr/>
      </dsp:nvSpPr>
      <dsp:spPr>
        <a:xfrm>
          <a:off x="3657608" y="2141343"/>
          <a:ext cx="2416968" cy="6360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Sprint4</a:t>
          </a:r>
        </a:p>
      </dsp:txBody>
      <dsp:txXfrm>
        <a:off x="3676238" y="2159973"/>
        <a:ext cx="2379708" cy="598818"/>
      </dsp:txXfrm>
    </dsp:sp>
    <dsp:sp modelId="{1F933DD9-A407-499B-B734-B07E7704A92F}">
      <dsp:nvSpPr>
        <dsp:cNvPr id="0" name=""/>
        <dsp:cNvSpPr/>
      </dsp:nvSpPr>
      <dsp:spPr>
        <a:xfrm rot="16200000">
          <a:off x="4386981" y="718420"/>
          <a:ext cx="892368" cy="21752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46EEF6-4868-4EA9-ADF1-C68AC5F4FA4E}">
      <dsp:nvSpPr>
        <dsp:cNvPr id="0" name=""/>
        <dsp:cNvSpPr/>
      </dsp:nvSpPr>
      <dsp:spPr>
        <a:xfrm>
          <a:off x="3657608" y="1185229"/>
          <a:ext cx="2416968" cy="6474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Sprint5</a:t>
          </a:r>
        </a:p>
      </dsp:txBody>
      <dsp:txXfrm>
        <a:off x="3676572" y="1204193"/>
        <a:ext cx="2379040" cy="609548"/>
      </dsp:txXfrm>
    </dsp:sp>
    <dsp:sp modelId="{12646587-A192-41D8-B139-C1D0012983AA}">
      <dsp:nvSpPr>
        <dsp:cNvPr id="0" name=""/>
        <dsp:cNvSpPr/>
      </dsp:nvSpPr>
      <dsp:spPr>
        <a:xfrm rot="21540916" flipH="1">
          <a:off x="6021483" y="466454"/>
          <a:ext cx="1097323" cy="20283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D9DB0D-5497-4749-9927-C31422AF151A}">
      <dsp:nvSpPr>
        <dsp:cNvPr id="0" name=""/>
        <dsp:cNvSpPr/>
      </dsp:nvSpPr>
      <dsp:spPr>
        <a:xfrm>
          <a:off x="3657608" y="347023"/>
          <a:ext cx="2416968" cy="5318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Sprint6</a:t>
          </a:r>
        </a:p>
      </dsp:txBody>
      <dsp:txXfrm>
        <a:off x="3673187" y="362602"/>
        <a:ext cx="2385810" cy="500739"/>
      </dsp:txXfrm>
    </dsp:sp>
    <dsp:sp modelId="{C9830ED3-0B69-4E0E-B9B4-6D54DEEA964E}">
      <dsp:nvSpPr>
        <dsp:cNvPr id="0" name=""/>
        <dsp:cNvSpPr/>
      </dsp:nvSpPr>
      <dsp:spPr>
        <a:xfrm rot="5347872">
          <a:off x="7525632" y="1402075"/>
          <a:ext cx="1456842" cy="17924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60828C-6675-468A-B81C-D58CDE07B70A}">
      <dsp:nvSpPr>
        <dsp:cNvPr id="0" name=""/>
        <dsp:cNvSpPr/>
      </dsp:nvSpPr>
      <dsp:spPr>
        <a:xfrm>
          <a:off x="7086609" y="380533"/>
          <a:ext cx="2416968" cy="5824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Sprint7</a:t>
          </a:r>
        </a:p>
      </dsp:txBody>
      <dsp:txXfrm>
        <a:off x="7103668" y="397592"/>
        <a:ext cx="2382850" cy="548332"/>
      </dsp:txXfrm>
    </dsp:sp>
    <dsp:sp modelId="{143E38C9-0EB6-4DB3-A672-5073CE35C3B5}">
      <dsp:nvSpPr>
        <dsp:cNvPr id="0" name=""/>
        <dsp:cNvSpPr/>
      </dsp:nvSpPr>
      <dsp:spPr>
        <a:xfrm>
          <a:off x="6400794" y="2057407"/>
          <a:ext cx="3318787" cy="703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Release Sprint /Hardening Sprint</a:t>
          </a:r>
        </a:p>
      </dsp:txBody>
      <dsp:txXfrm>
        <a:off x="6421408" y="2078021"/>
        <a:ext cx="3277559" cy="66257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54E6C362-5185-4BC2-8D5B-4B0719AA9CF0}" type="datetimeFigureOut">
              <a:rPr lang="en-US"/>
              <a:pPr>
                <a:defRPr/>
              </a:pPr>
              <a:t>27-Dec-17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F685E799-7FBF-4782-8F5E-4FA288CAFF55}" type="slidenum">
              <a:rPr lang="en-US"/>
              <a:pPr>
                <a:defRPr/>
              </a:pPr>
              <a:t>‹#›</a:t>
            </a:fld>
            <a:endParaRPr lang="en-US"/>
          </a:p>
        </p:txBody>
      </p:sp>
    </p:spTree>
    <p:extLst>
      <p:ext uri="{BB962C8B-B14F-4D97-AF65-F5344CB8AC3E}">
        <p14:creationId xmlns:p14="http://schemas.microsoft.com/office/powerpoint/2010/main" val="4093024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p:cNvSpPr>
            <a:spLocks noGrp="1" noRot="1" noChangeAspect="1" noChangeArrowheads="1"/>
          </p:cNvSpPr>
          <p:nvPr>
            <p:ph type="sldImg"/>
          </p:nvPr>
        </p:nvSpPr>
        <p:spPr bwMode="auto">
          <a:xfrm>
            <a:off x="458788" y="720725"/>
            <a:ext cx="63944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a:p>
        </p:txBody>
      </p:sp>
      <p:sp>
        <p:nvSpPr>
          <p:cNvPr id="5128"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010154A5-0236-4FF9-ABA2-54E8A186A936}" type="slidenum">
              <a:rPr lang="en-US"/>
              <a:pPr>
                <a:defRPr/>
              </a:pPr>
              <a:t>‹#›</a:t>
            </a:fld>
            <a:endParaRPr lang="en-US"/>
          </a:p>
        </p:txBody>
      </p:sp>
    </p:spTree>
    <p:extLst>
      <p:ext uri="{BB962C8B-B14F-4D97-AF65-F5344CB8AC3E}">
        <p14:creationId xmlns:p14="http://schemas.microsoft.com/office/powerpoint/2010/main" val="365385055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0936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13</a:t>
            </a:fld>
            <a:endParaRPr lang="en-US"/>
          </a:p>
        </p:txBody>
      </p:sp>
    </p:spTree>
    <p:extLst>
      <p:ext uri="{BB962C8B-B14F-4D97-AF65-F5344CB8AC3E}">
        <p14:creationId xmlns:p14="http://schemas.microsoft.com/office/powerpoint/2010/main" val="36483301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xfrm>
            <a:off x="458788" y="720725"/>
            <a:ext cx="6394450" cy="3597275"/>
          </a:xfrm>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6624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547207-93D4-4A08-A369-28499D27F67E}" type="slidenum">
              <a:rPr lang="en-US" altLang="en-US" sz="1300" smtClean="0">
                <a:latin typeface="Arial" panose="020B0604020202020204" pitchFamily="34" charset="0"/>
              </a:rPr>
              <a:pPr>
                <a:spcBef>
                  <a:spcPct val="0"/>
                </a:spcBef>
                <a:buClrTx/>
                <a:buFontTx/>
                <a:buNone/>
              </a:pPr>
              <a:t>105</a:t>
            </a:fld>
            <a:endParaRPr lang="en-US" altLang="en-US" sz="1300">
              <a:latin typeface="Arial" panose="020B0604020202020204" pitchFamily="34" charset="0"/>
            </a:endParaRPr>
          </a:p>
        </p:txBody>
      </p:sp>
    </p:spTree>
    <p:extLst>
      <p:ext uri="{BB962C8B-B14F-4D97-AF65-F5344CB8AC3E}">
        <p14:creationId xmlns:p14="http://schemas.microsoft.com/office/powerpoint/2010/main" val="176091893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xfrm>
            <a:off x="458788" y="720725"/>
            <a:ext cx="6394450" cy="3597275"/>
          </a:xfrm>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5190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0AD03D-97C3-4161-9F6E-9EF55576B614}" type="slidenum">
              <a:rPr lang="en-US" altLang="en-US" sz="1300" smtClean="0">
                <a:latin typeface="Arial" panose="020B0604020202020204" pitchFamily="34" charset="0"/>
              </a:rPr>
              <a:pPr>
                <a:spcBef>
                  <a:spcPct val="0"/>
                </a:spcBef>
                <a:buClrTx/>
                <a:buFontTx/>
                <a:buNone/>
              </a:pPr>
              <a:t>106</a:t>
            </a:fld>
            <a:endParaRPr lang="en-US" altLang="en-US" sz="1300">
              <a:latin typeface="Arial" panose="020B0604020202020204" pitchFamily="34" charset="0"/>
            </a:endParaRPr>
          </a:p>
        </p:txBody>
      </p:sp>
    </p:spTree>
    <p:extLst>
      <p:ext uri="{BB962C8B-B14F-4D97-AF65-F5344CB8AC3E}">
        <p14:creationId xmlns:p14="http://schemas.microsoft.com/office/powerpoint/2010/main" val="8422649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50351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xfrm>
            <a:off x="458788" y="720725"/>
            <a:ext cx="6394450" cy="3597275"/>
          </a:xfrm>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8772"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6E4E49-7A35-418A-80DE-850D37ABF857}" type="slidenum">
              <a:rPr lang="en-US" altLang="en-US" sz="1300" smtClean="0">
                <a:latin typeface="Arial" panose="020B0604020202020204" pitchFamily="34" charset="0"/>
              </a:rPr>
              <a:pPr>
                <a:spcBef>
                  <a:spcPct val="0"/>
                </a:spcBef>
                <a:buClrTx/>
                <a:buFontTx/>
                <a:buNone/>
              </a:pPr>
              <a:t>108</a:t>
            </a:fld>
            <a:endParaRPr lang="en-US" altLang="en-US" sz="1300">
              <a:latin typeface="Arial" panose="020B0604020202020204" pitchFamily="34" charset="0"/>
            </a:endParaRPr>
          </a:p>
        </p:txBody>
      </p:sp>
    </p:spTree>
    <p:extLst>
      <p:ext uri="{BB962C8B-B14F-4D97-AF65-F5344CB8AC3E}">
        <p14:creationId xmlns:p14="http://schemas.microsoft.com/office/powerpoint/2010/main" val="13901291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xfrm>
            <a:off x="458788" y="720725"/>
            <a:ext cx="6394450" cy="3597275"/>
          </a:xfrm>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8672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99760BD-30E7-41DE-B4A7-95331EC48B31}" type="slidenum">
              <a:rPr lang="en-US" altLang="en-US" sz="1300" smtClean="0">
                <a:latin typeface="Arial" panose="020B0604020202020204" pitchFamily="34" charset="0"/>
              </a:rPr>
              <a:pPr>
                <a:spcBef>
                  <a:spcPct val="0"/>
                </a:spcBef>
                <a:buClrTx/>
                <a:buFontTx/>
                <a:buNone/>
              </a:pPr>
              <a:t>109</a:t>
            </a:fld>
            <a:endParaRPr lang="en-US" altLang="en-US" sz="1300">
              <a:latin typeface="Arial" panose="020B0604020202020204" pitchFamily="34" charset="0"/>
            </a:endParaRPr>
          </a:p>
        </p:txBody>
      </p:sp>
    </p:spTree>
    <p:extLst>
      <p:ext uri="{BB962C8B-B14F-4D97-AF65-F5344CB8AC3E}">
        <p14:creationId xmlns:p14="http://schemas.microsoft.com/office/powerpoint/2010/main" val="32765370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p:cNvSpPr>
            <a:spLocks noGrp="1" noRot="1" noChangeAspect="1" noTextEdit="1"/>
          </p:cNvSpPr>
          <p:nvPr>
            <p:ph type="sldImg"/>
          </p:nvPr>
        </p:nvSpPr>
        <p:spPr>
          <a:xfrm>
            <a:off x="458788" y="720725"/>
            <a:ext cx="6394450" cy="3597275"/>
          </a:xfrm>
          <a:ln/>
        </p:spPr>
      </p:sp>
      <p:sp>
        <p:nvSpPr>
          <p:cNvPr id="356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635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0920D3-3A93-48BE-9153-3A6598B9DDDD}" type="slidenum">
              <a:rPr lang="en-US" altLang="en-US" sz="1300" smtClean="0">
                <a:latin typeface="Arial" panose="020B0604020202020204" pitchFamily="34" charset="0"/>
              </a:rPr>
              <a:pPr>
                <a:spcBef>
                  <a:spcPct val="0"/>
                </a:spcBef>
                <a:buClrTx/>
                <a:buFontTx/>
                <a:buNone/>
              </a:pPr>
              <a:t>110</a:t>
            </a:fld>
            <a:endParaRPr lang="en-US" altLang="en-US" sz="1300">
              <a:latin typeface="Arial" panose="020B0604020202020204" pitchFamily="34" charset="0"/>
            </a:endParaRPr>
          </a:p>
        </p:txBody>
      </p:sp>
    </p:spTree>
    <p:extLst>
      <p:ext uri="{BB962C8B-B14F-4D97-AF65-F5344CB8AC3E}">
        <p14:creationId xmlns:p14="http://schemas.microsoft.com/office/powerpoint/2010/main" val="31999390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p:cNvSpPr>
            <a:spLocks noGrp="1" noRot="1" noChangeAspect="1" noTextEdit="1"/>
          </p:cNvSpPr>
          <p:nvPr>
            <p:ph type="sldImg"/>
          </p:nvPr>
        </p:nvSpPr>
        <p:spPr>
          <a:xfrm>
            <a:off x="458788" y="720725"/>
            <a:ext cx="6394450" cy="3597275"/>
          </a:xfrm>
          <a:ln/>
        </p:spPr>
      </p:sp>
      <p:sp>
        <p:nvSpPr>
          <p:cNvPr id="546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68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6279A4D-9681-4DD8-BAE8-DC348CC7E71F}" type="slidenum">
              <a:rPr lang="en-US" altLang="en-US" sz="1300" smtClean="0">
                <a:latin typeface="Arial" panose="020B0604020202020204" pitchFamily="34" charset="0"/>
              </a:rPr>
              <a:pPr>
                <a:spcBef>
                  <a:spcPct val="0"/>
                </a:spcBef>
                <a:buClrTx/>
                <a:buFontTx/>
                <a:buNone/>
              </a:pPr>
              <a:t>111</a:t>
            </a:fld>
            <a:endParaRPr lang="en-US" altLang="en-US" sz="1300">
              <a:latin typeface="Arial" panose="020B0604020202020204" pitchFamily="34" charset="0"/>
            </a:endParaRPr>
          </a:p>
        </p:txBody>
      </p:sp>
    </p:spTree>
    <p:extLst>
      <p:ext uri="{BB962C8B-B14F-4D97-AF65-F5344CB8AC3E}">
        <p14:creationId xmlns:p14="http://schemas.microsoft.com/office/powerpoint/2010/main" val="20173986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xfrm>
            <a:off x="458788" y="720725"/>
            <a:ext cx="6394450" cy="3597275"/>
          </a:xfrm>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4886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B630EB-4B1B-4456-8212-8CFF7E1312D2}" type="slidenum">
              <a:rPr lang="en-US" altLang="en-US" sz="1300" smtClean="0">
                <a:latin typeface="Arial" panose="020B0604020202020204" pitchFamily="34" charset="0"/>
              </a:rPr>
              <a:pPr>
                <a:spcBef>
                  <a:spcPct val="0"/>
                </a:spcBef>
                <a:buClrTx/>
                <a:buFontTx/>
                <a:buNone/>
              </a:pPr>
              <a:t>112</a:t>
            </a:fld>
            <a:endParaRPr lang="en-US" altLang="en-US" sz="1300">
              <a:latin typeface="Arial" panose="020B0604020202020204" pitchFamily="34" charset="0"/>
            </a:endParaRPr>
          </a:p>
        </p:txBody>
      </p:sp>
    </p:spTree>
    <p:extLst>
      <p:ext uri="{BB962C8B-B14F-4D97-AF65-F5344CB8AC3E}">
        <p14:creationId xmlns:p14="http://schemas.microsoft.com/office/powerpoint/2010/main" val="10666266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p:cNvSpPr>
            <a:spLocks noGrp="1" noRot="1" noChangeAspect="1" noTextEdit="1"/>
          </p:cNvSpPr>
          <p:nvPr>
            <p:ph type="sldImg"/>
          </p:nvPr>
        </p:nvSpPr>
        <p:spPr>
          <a:xfrm>
            <a:off x="458788" y="720725"/>
            <a:ext cx="6394450" cy="3597275"/>
          </a:xfrm>
          <a:ln/>
        </p:spPr>
      </p:sp>
      <p:sp>
        <p:nvSpPr>
          <p:cNvPr id="550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091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0FF4194-6606-46BE-97E1-D2106AC96B40}" type="slidenum">
              <a:rPr lang="en-US" altLang="en-US" sz="1300" smtClean="0">
                <a:latin typeface="Arial" panose="020B0604020202020204" pitchFamily="34" charset="0"/>
              </a:rPr>
              <a:pPr>
                <a:spcBef>
                  <a:spcPct val="0"/>
                </a:spcBef>
                <a:buClrTx/>
                <a:buFontTx/>
                <a:buNone/>
              </a:pPr>
              <a:t>113</a:t>
            </a:fld>
            <a:endParaRPr lang="en-US" altLang="en-US" sz="1300">
              <a:latin typeface="Arial" panose="020B0604020202020204" pitchFamily="34" charset="0"/>
            </a:endParaRPr>
          </a:p>
        </p:txBody>
      </p:sp>
    </p:spTree>
    <p:extLst>
      <p:ext uri="{BB962C8B-B14F-4D97-AF65-F5344CB8AC3E}">
        <p14:creationId xmlns:p14="http://schemas.microsoft.com/office/powerpoint/2010/main" val="17569904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xfrm>
            <a:off x="458788" y="720725"/>
            <a:ext cx="6394450" cy="3597275"/>
          </a:xfrm>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5529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02440D-87AC-4371-83D2-73A50281BF76}" type="slidenum">
              <a:rPr lang="en-US" altLang="en-US" sz="1300" smtClean="0">
                <a:latin typeface="Arial" panose="020B0604020202020204" pitchFamily="34" charset="0"/>
              </a:rPr>
              <a:pPr>
                <a:spcBef>
                  <a:spcPct val="0"/>
                </a:spcBef>
                <a:buClrTx/>
                <a:buFontTx/>
                <a:buNone/>
              </a:pPr>
              <a:t>114</a:t>
            </a:fld>
            <a:endParaRPr lang="en-US" altLang="en-US" sz="1300">
              <a:latin typeface="Arial" panose="020B0604020202020204" pitchFamily="34" charset="0"/>
            </a:endParaRPr>
          </a:p>
        </p:txBody>
      </p:sp>
    </p:spTree>
    <p:extLst>
      <p:ext uri="{BB962C8B-B14F-4D97-AF65-F5344CB8AC3E}">
        <p14:creationId xmlns:p14="http://schemas.microsoft.com/office/powerpoint/2010/main" val="103733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14</a:t>
            </a:fld>
            <a:endParaRPr lang="en-US"/>
          </a:p>
        </p:txBody>
      </p:sp>
    </p:spTree>
    <p:extLst>
      <p:ext uri="{BB962C8B-B14F-4D97-AF65-F5344CB8AC3E}">
        <p14:creationId xmlns:p14="http://schemas.microsoft.com/office/powerpoint/2010/main" val="43601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54936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43" name="Shape 9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847050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Shape 12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22" name="Shape 1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3840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Shape 13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719496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Shape 134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44" name="Shape 1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6006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Shape 135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60" name="Shape 1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87486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121</a:t>
            </a:fld>
            <a:endParaRPr lang="en-US"/>
          </a:p>
        </p:txBody>
      </p:sp>
    </p:spTree>
    <p:extLst>
      <p:ext uri="{BB962C8B-B14F-4D97-AF65-F5344CB8AC3E}">
        <p14:creationId xmlns:p14="http://schemas.microsoft.com/office/powerpoint/2010/main" val="3295175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122</a:t>
            </a:fld>
            <a:endParaRPr lang="en-US"/>
          </a:p>
        </p:txBody>
      </p:sp>
    </p:spTree>
    <p:extLst>
      <p:ext uri="{BB962C8B-B14F-4D97-AF65-F5344CB8AC3E}">
        <p14:creationId xmlns:p14="http://schemas.microsoft.com/office/powerpoint/2010/main" val="22046460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p:cNvSpPr>
            <a:spLocks noGrp="1" noRot="1" noChangeAspect="1" noTextEdit="1"/>
          </p:cNvSpPr>
          <p:nvPr>
            <p:ph type="sldImg"/>
          </p:nvPr>
        </p:nvSpPr>
        <p:spPr>
          <a:ln/>
        </p:spPr>
      </p:sp>
      <p:sp>
        <p:nvSpPr>
          <p:cNvPr id="88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80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F64148-1D08-407C-BB6D-71569294BFDF}" type="slidenum">
              <a:rPr lang="en-US" altLang="en-US" sz="1300" smtClean="0">
                <a:latin typeface="Arial" panose="020B0604020202020204" pitchFamily="34" charset="0"/>
              </a:rPr>
              <a:pPr>
                <a:spcBef>
                  <a:spcPct val="0"/>
                </a:spcBef>
                <a:buClrTx/>
                <a:buFontTx/>
                <a:buNone/>
              </a:pPr>
              <a:t>124</a:t>
            </a:fld>
            <a:endParaRPr lang="en-US" altLang="en-US" sz="1300">
              <a:latin typeface="Arial" panose="020B0604020202020204" pitchFamily="34" charset="0"/>
            </a:endParaRPr>
          </a:p>
        </p:txBody>
      </p:sp>
    </p:spTree>
    <p:extLst>
      <p:ext uri="{BB962C8B-B14F-4D97-AF65-F5344CB8AC3E}">
        <p14:creationId xmlns:p14="http://schemas.microsoft.com/office/powerpoint/2010/main" val="239012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79820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00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21D9CD2-55AF-4591-AF87-F7D90CC25F54}" type="slidenum">
              <a:rPr lang="en-US" altLang="en-US" sz="1300" smtClean="0">
                <a:latin typeface="Arial" panose="020B0604020202020204" pitchFamily="34" charset="0"/>
              </a:rPr>
              <a:pPr>
                <a:spcBef>
                  <a:spcPct val="0"/>
                </a:spcBef>
                <a:buClrTx/>
                <a:buFontTx/>
                <a:buNone/>
              </a:pPr>
              <a:t>16</a:t>
            </a:fld>
            <a:endParaRPr lang="en-US" altLang="en-US" sz="1300">
              <a:latin typeface="Arial" panose="020B0604020202020204" pitchFamily="34" charset="0"/>
            </a:endParaRPr>
          </a:p>
        </p:txBody>
      </p:sp>
    </p:spTree>
    <p:extLst>
      <p:ext uri="{BB962C8B-B14F-4D97-AF65-F5344CB8AC3E}">
        <p14:creationId xmlns:p14="http://schemas.microsoft.com/office/powerpoint/2010/main" val="3170647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184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4603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0062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25127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706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12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19726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41178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00528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92812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37210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29</a:t>
            </a:fld>
            <a:endParaRPr lang="en-US"/>
          </a:p>
        </p:txBody>
      </p:sp>
    </p:spTree>
    <p:extLst>
      <p:ext uri="{BB962C8B-B14F-4D97-AF65-F5344CB8AC3E}">
        <p14:creationId xmlns:p14="http://schemas.microsoft.com/office/powerpoint/2010/main" val="902291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5821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31</a:t>
            </a:fld>
            <a:endParaRPr lang="en-US"/>
          </a:p>
        </p:txBody>
      </p:sp>
    </p:spTree>
    <p:extLst>
      <p:ext uri="{BB962C8B-B14F-4D97-AF65-F5344CB8AC3E}">
        <p14:creationId xmlns:p14="http://schemas.microsoft.com/office/powerpoint/2010/main" val="2820371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32315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8087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34</a:t>
            </a:fld>
            <a:endParaRPr lang="en-US"/>
          </a:p>
        </p:txBody>
      </p:sp>
    </p:spTree>
    <p:extLst>
      <p:ext uri="{BB962C8B-B14F-4D97-AF65-F5344CB8AC3E}">
        <p14:creationId xmlns:p14="http://schemas.microsoft.com/office/powerpoint/2010/main" val="154594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a:t>
            </a:fld>
            <a:endParaRPr lang="en-US"/>
          </a:p>
        </p:txBody>
      </p:sp>
    </p:spTree>
    <p:extLst>
      <p:ext uri="{BB962C8B-B14F-4D97-AF65-F5344CB8AC3E}">
        <p14:creationId xmlns:p14="http://schemas.microsoft.com/office/powerpoint/2010/main" val="623593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91269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93435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25950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38</a:t>
            </a:fld>
            <a:endParaRPr lang="en-US"/>
          </a:p>
        </p:txBody>
      </p:sp>
    </p:spTree>
    <p:extLst>
      <p:ext uri="{BB962C8B-B14F-4D97-AF65-F5344CB8AC3E}">
        <p14:creationId xmlns:p14="http://schemas.microsoft.com/office/powerpoint/2010/main" val="1175304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3692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58202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xfrm>
            <a:off x="458788" y="720725"/>
            <a:ext cx="6394450" cy="3597275"/>
          </a:xfrm>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3587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37D79D-D64F-4BC8-864A-82F5F513A2A3}" type="slidenum">
              <a:rPr lang="en-US" altLang="en-US" sz="1300" smtClean="0">
                <a:latin typeface="Arial" panose="020B0604020202020204" pitchFamily="34" charset="0"/>
              </a:rPr>
              <a:pPr>
                <a:spcBef>
                  <a:spcPct val="0"/>
                </a:spcBef>
                <a:buClrTx/>
                <a:buFontTx/>
                <a:buNone/>
              </a:pPr>
              <a:t>41</a:t>
            </a:fld>
            <a:endParaRPr lang="en-US" altLang="en-US" sz="1300">
              <a:latin typeface="Arial" panose="020B0604020202020204" pitchFamily="34" charset="0"/>
            </a:endParaRPr>
          </a:p>
        </p:txBody>
      </p:sp>
    </p:spTree>
    <p:extLst>
      <p:ext uri="{BB962C8B-B14F-4D97-AF65-F5344CB8AC3E}">
        <p14:creationId xmlns:p14="http://schemas.microsoft.com/office/powerpoint/2010/main" val="2600960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xfrm>
            <a:off x="458788" y="720725"/>
            <a:ext cx="6394450" cy="3597275"/>
          </a:xfrm>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20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0523703-1D18-4ACB-866C-DF939037295C}" type="slidenum">
              <a:rPr lang="en-US" altLang="en-US" sz="1300" smtClean="0">
                <a:latin typeface="Arial" panose="020B0604020202020204" pitchFamily="34" charset="0"/>
              </a:rPr>
              <a:pPr>
                <a:spcBef>
                  <a:spcPct val="0"/>
                </a:spcBef>
                <a:buClrTx/>
                <a:buFontTx/>
                <a:buNone/>
              </a:pPr>
              <a:t>42</a:t>
            </a:fld>
            <a:endParaRPr lang="en-US" altLang="en-US" sz="1300">
              <a:latin typeface="Arial" panose="020B0604020202020204" pitchFamily="34" charset="0"/>
            </a:endParaRPr>
          </a:p>
        </p:txBody>
      </p:sp>
    </p:spTree>
    <p:extLst>
      <p:ext uri="{BB962C8B-B14F-4D97-AF65-F5344CB8AC3E}">
        <p14:creationId xmlns:p14="http://schemas.microsoft.com/office/powerpoint/2010/main" val="3857117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9549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9296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a:t>
            </a:fld>
            <a:endParaRPr lang="en-US"/>
          </a:p>
        </p:txBody>
      </p:sp>
    </p:spTree>
    <p:extLst>
      <p:ext uri="{BB962C8B-B14F-4D97-AF65-F5344CB8AC3E}">
        <p14:creationId xmlns:p14="http://schemas.microsoft.com/office/powerpoint/2010/main" val="32924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25734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46</a:t>
            </a:fld>
            <a:endParaRPr lang="en-US"/>
          </a:p>
        </p:txBody>
      </p:sp>
    </p:spTree>
    <p:extLst>
      <p:ext uri="{BB962C8B-B14F-4D97-AF65-F5344CB8AC3E}">
        <p14:creationId xmlns:p14="http://schemas.microsoft.com/office/powerpoint/2010/main" val="1327686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47</a:t>
            </a:fld>
            <a:endParaRPr lang="en-US"/>
          </a:p>
        </p:txBody>
      </p:sp>
    </p:spTree>
    <p:extLst>
      <p:ext uri="{BB962C8B-B14F-4D97-AF65-F5344CB8AC3E}">
        <p14:creationId xmlns:p14="http://schemas.microsoft.com/office/powerpoint/2010/main" val="2152094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6406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95371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9367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6669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681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340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54</a:t>
            </a:fld>
            <a:endParaRPr lang="en-US"/>
          </a:p>
        </p:txBody>
      </p:sp>
    </p:spTree>
    <p:extLst>
      <p:ext uri="{BB962C8B-B14F-4D97-AF65-F5344CB8AC3E}">
        <p14:creationId xmlns:p14="http://schemas.microsoft.com/office/powerpoint/2010/main" val="405041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67316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83" name="Shape 8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46541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56</a:t>
            </a:fld>
            <a:endParaRPr lang="en-US"/>
          </a:p>
        </p:txBody>
      </p:sp>
    </p:spTree>
    <p:extLst>
      <p:ext uri="{BB962C8B-B14F-4D97-AF65-F5344CB8AC3E}">
        <p14:creationId xmlns:p14="http://schemas.microsoft.com/office/powerpoint/2010/main" val="2620861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57</a:t>
            </a:fld>
            <a:endParaRPr lang="en-US"/>
          </a:p>
        </p:txBody>
      </p:sp>
    </p:spTree>
    <p:extLst>
      <p:ext uri="{BB962C8B-B14F-4D97-AF65-F5344CB8AC3E}">
        <p14:creationId xmlns:p14="http://schemas.microsoft.com/office/powerpoint/2010/main" val="2879393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17646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59</a:t>
            </a:fld>
            <a:endParaRPr lang="en-US"/>
          </a:p>
        </p:txBody>
      </p:sp>
    </p:spTree>
    <p:extLst>
      <p:ext uri="{BB962C8B-B14F-4D97-AF65-F5344CB8AC3E}">
        <p14:creationId xmlns:p14="http://schemas.microsoft.com/office/powerpoint/2010/main" val="3262302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1398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61</a:t>
            </a:fld>
            <a:endParaRPr lang="en-US"/>
          </a:p>
        </p:txBody>
      </p:sp>
    </p:spTree>
    <p:extLst>
      <p:ext uri="{BB962C8B-B14F-4D97-AF65-F5344CB8AC3E}">
        <p14:creationId xmlns:p14="http://schemas.microsoft.com/office/powerpoint/2010/main" val="3961711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482667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7707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02508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273734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65</a:t>
            </a:fld>
            <a:endParaRPr lang="en-US"/>
          </a:p>
        </p:txBody>
      </p:sp>
    </p:spTree>
    <p:extLst>
      <p:ext uri="{BB962C8B-B14F-4D97-AF65-F5344CB8AC3E}">
        <p14:creationId xmlns:p14="http://schemas.microsoft.com/office/powerpoint/2010/main" val="16796032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66</a:t>
            </a:fld>
            <a:endParaRPr lang="en-US"/>
          </a:p>
        </p:txBody>
      </p:sp>
    </p:spTree>
    <p:extLst>
      <p:ext uri="{BB962C8B-B14F-4D97-AF65-F5344CB8AC3E}">
        <p14:creationId xmlns:p14="http://schemas.microsoft.com/office/powerpoint/2010/main" val="5286646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67</a:t>
            </a:fld>
            <a:endParaRPr lang="en-US"/>
          </a:p>
        </p:txBody>
      </p:sp>
    </p:spTree>
    <p:extLst>
      <p:ext uri="{BB962C8B-B14F-4D97-AF65-F5344CB8AC3E}">
        <p14:creationId xmlns:p14="http://schemas.microsoft.com/office/powerpoint/2010/main" val="1487828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25070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46534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70</a:t>
            </a:fld>
            <a:endParaRPr lang="en-US"/>
          </a:p>
        </p:txBody>
      </p:sp>
    </p:spTree>
    <p:extLst>
      <p:ext uri="{BB962C8B-B14F-4D97-AF65-F5344CB8AC3E}">
        <p14:creationId xmlns:p14="http://schemas.microsoft.com/office/powerpoint/2010/main" val="25701084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71</a:t>
            </a:fld>
            <a:endParaRPr lang="en-US"/>
          </a:p>
        </p:txBody>
      </p:sp>
    </p:spTree>
    <p:extLst>
      <p:ext uri="{BB962C8B-B14F-4D97-AF65-F5344CB8AC3E}">
        <p14:creationId xmlns:p14="http://schemas.microsoft.com/office/powerpoint/2010/main" val="406533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14" name="Shape 8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1811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774041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Shape 8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7" name="Shape 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077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73649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75</a:t>
            </a:fld>
            <a:endParaRPr lang="en-US"/>
          </a:p>
        </p:txBody>
      </p:sp>
    </p:spTree>
    <p:extLst>
      <p:ext uri="{BB962C8B-B14F-4D97-AF65-F5344CB8AC3E}">
        <p14:creationId xmlns:p14="http://schemas.microsoft.com/office/powerpoint/2010/main" val="1333830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76</a:t>
            </a:fld>
            <a:endParaRPr lang="en-US"/>
          </a:p>
        </p:txBody>
      </p:sp>
    </p:spTree>
    <p:extLst>
      <p:ext uri="{BB962C8B-B14F-4D97-AF65-F5344CB8AC3E}">
        <p14:creationId xmlns:p14="http://schemas.microsoft.com/office/powerpoint/2010/main" val="1790916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77</a:t>
            </a:fld>
            <a:endParaRPr lang="en-US"/>
          </a:p>
        </p:txBody>
      </p:sp>
    </p:spTree>
    <p:extLst>
      <p:ext uri="{BB962C8B-B14F-4D97-AF65-F5344CB8AC3E}">
        <p14:creationId xmlns:p14="http://schemas.microsoft.com/office/powerpoint/2010/main" val="27324464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52" name="Shape 8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473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90143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3083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81</a:t>
            </a:fld>
            <a:endParaRPr lang="en-US"/>
          </a:p>
        </p:txBody>
      </p:sp>
    </p:spTree>
    <p:extLst>
      <p:ext uri="{BB962C8B-B14F-4D97-AF65-F5344CB8AC3E}">
        <p14:creationId xmlns:p14="http://schemas.microsoft.com/office/powerpoint/2010/main" val="32652876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1" name="Shape 9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9745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011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Shape 127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71" name="Shape 1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46771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FBFB72-42E6-4807-A152-4006763D4931}" type="slidenum">
              <a:rPr lang="en-US" altLang="en-US" sz="1300" smtClean="0">
                <a:latin typeface="Arial" panose="020B0604020202020204" pitchFamily="34" charset="0"/>
              </a:rPr>
              <a:pPr>
                <a:spcBef>
                  <a:spcPct val="0"/>
                </a:spcBef>
                <a:buClrTx/>
                <a:buFontTx/>
                <a:buNone/>
              </a:pPr>
              <a:t>11</a:t>
            </a:fld>
            <a:endParaRPr lang="en-US" altLang="en-US" sz="1300">
              <a:latin typeface="Arial" panose="020B0604020202020204" pitchFamily="34" charset="0"/>
            </a:endParaRPr>
          </a:p>
        </p:txBody>
      </p:sp>
    </p:spTree>
    <p:extLst>
      <p:ext uri="{BB962C8B-B14F-4D97-AF65-F5344CB8AC3E}">
        <p14:creationId xmlns:p14="http://schemas.microsoft.com/office/powerpoint/2010/main" val="13815051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Shape 128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84" name="Shape 1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89598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86</a:t>
            </a:fld>
            <a:endParaRPr lang="en-US"/>
          </a:p>
        </p:txBody>
      </p:sp>
    </p:spTree>
    <p:extLst>
      <p:ext uri="{BB962C8B-B14F-4D97-AF65-F5344CB8AC3E}">
        <p14:creationId xmlns:p14="http://schemas.microsoft.com/office/powerpoint/2010/main" val="1228500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87</a:t>
            </a:fld>
            <a:endParaRPr lang="en-US"/>
          </a:p>
        </p:txBody>
      </p:sp>
    </p:spTree>
    <p:extLst>
      <p:ext uri="{BB962C8B-B14F-4D97-AF65-F5344CB8AC3E}">
        <p14:creationId xmlns:p14="http://schemas.microsoft.com/office/powerpoint/2010/main" val="26979739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88</a:t>
            </a:fld>
            <a:endParaRPr lang="en-US"/>
          </a:p>
        </p:txBody>
      </p:sp>
    </p:spTree>
    <p:extLst>
      <p:ext uri="{BB962C8B-B14F-4D97-AF65-F5344CB8AC3E}">
        <p14:creationId xmlns:p14="http://schemas.microsoft.com/office/powerpoint/2010/main" val="40853077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89</a:t>
            </a:fld>
            <a:endParaRPr lang="en-US"/>
          </a:p>
        </p:txBody>
      </p:sp>
    </p:spTree>
    <p:extLst>
      <p:ext uri="{BB962C8B-B14F-4D97-AF65-F5344CB8AC3E}">
        <p14:creationId xmlns:p14="http://schemas.microsoft.com/office/powerpoint/2010/main" val="9524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90</a:t>
            </a:fld>
            <a:endParaRPr lang="en-US"/>
          </a:p>
        </p:txBody>
      </p:sp>
    </p:spTree>
    <p:extLst>
      <p:ext uri="{BB962C8B-B14F-4D97-AF65-F5344CB8AC3E}">
        <p14:creationId xmlns:p14="http://schemas.microsoft.com/office/powerpoint/2010/main" val="13027034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91</a:t>
            </a:fld>
            <a:endParaRPr lang="en-US"/>
          </a:p>
        </p:txBody>
      </p:sp>
    </p:spTree>
    <p:extLst>
      <p:ext uri="{BB962C8B-B14F-4D97-AF65-F5344CB8AC3E}">
        <p14:creationId xmlns:p14="http://schemas.microsoft.com/office/powerpoint/2010/main" val="22613302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92</a:t>
            </a:fld>
            <a:endParaRPr lang="en-US"/>
          </a:p>
        </p:txBody>
      </p:sp>
    </p:spTree>
    <p:extLst>
      <p:ext uri="{BB962C8B-B14F-4D97-AF65-F5344CB8AC3E}">
        <p14:creationId xmlns:p14="http://schemas.microsoft.com/office/powerpoint/2010/main" val="4783884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93</a:t>
            </a:fld>
            <a:endParaRPr lang="en-US"/>
          </a:p>
        </p:txBody>
      </p:sp>
    </p:spTree>
    <p:extLst>
      <p:ext uri="{BB962C8B-B14F-4D97-AF65-F5344CB8AC3E}">
        <p14:creationId xmlns:p14="http://schemas.microsoft.com/office/powerpoint/2010/main" val="25348498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94</a:t>
            </a:fld>
            <a:endParaRPr lang="en-US"/>
          </a:p>
        </p:txBody>
      </p:sp>
    </p:spTree>
    <p:extLst>
      <p:ext uri="{BB962C8B-B14F-4D97-AF65-F5344CB8AC3E}">
        <p14:creationId xmlns:p14="http://schemas.microsoft.com/office/powerpoint/2010/main" val="958713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32854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p:cNvSpPr>
            <a:spLocks noGrp="1" noChangeArrowheads="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D817E8-D404-4071-A3E7-F359F98708A8}" type="slidenum">
              <a:rPr lang="en-US" altLang="en-US" sz="1300" smtClean="0">
                <a:latin typeface="Arial" panose="020B0604020202020204" pitchFamily="34" charset="0"/>
              </a:rPr>
              <a:pPr>
                <a:spcBef>
                  <a:spcPct val="0"/>
                </a:spcBef>
                <a:buClrTx/>
                <a:buFontTx/>
                <a:buNone/>
              </a:pPr>
              <a:t>95</a:t>
            </a:fld>
            <a:endParaRPr lang="en-US" altLang="en-US" sz="1300">
              <a:latin typeface="Arial" panose="020B0604020202020204" pitchFamily="34" charset="0"/>
            </a:endParaRPr>
          </a:p>
        </p:txBody>
      </p:sp>
      <p:sp>
        <p:nvSpPr>
          <p:cNvPr id="763909" name="Rectangle 2"/>
          <p:cNvSpPr>
            <a:spLocks noGrp="1" noRot="1" noChangeAspect="1" noChangeArrowheads="1" noTextEdit="1"/>
          </p:cNvSpPr>
          <p:nvPr>
            <p:ph type="sldImg"/>
          </p:nvPr>
        </p:nvSpPr>
        <p:spPr>
          <a:xfrm>
            <a:off x="458788" y="720725"/>
            <a:ext cx="6394450" cy="3597275"/>
          </a:xfrm>
          <a:solidFill>
            <a:srgbClr val="FFFFFF"/>
          </a:solidFill>
          <a:ln/>
        </p:spPr>
      </p:sp>
      <p:sp>
        <p:nvSpPr>
          <p:cNvPr id="76391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23948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96</a:t>
            </a:fld>
            <a:endParaRPr lang="en-US"/>
          </a:p>
        </p:txBody>
      </p:sp>
    </p:spTree>
    <p:extLst>
      <p:ext uri="{BB962C8B-B14F-4D97-AF65-F5344CB8AC3E}">
        <p14:creationId xmlns:p14="http://schemas.microsoft.com/office/powerpoint/2010/main" val="3034434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Shape 130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07" name="Shape 1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456196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Shape 131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13" name="Shape 1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982439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36726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5225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xfrm>
            <a:off x="458788" y="720725"/>
            <a:ext cx="6394450" cy="3597275"/>
          </a:xfrm>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396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64D07-460C-45EA-B9A8-6FBB2CFBA602}" type="slidenum">
              <a:rPr lang="en-US" altLang="en-US" sz="1300" smtClean="0">
                <a:latin typeface="Arial" panose="020B0604020202020204" pitchFamily="34" charset="0"/>
              </a:rPr>
              <a:pPr>
                <a:spcBef>
                  <a:spcPct val="0"/>
                </a:spcBef>
                <a:buClrTx/>
                <a:buFontTx/>
                <a:buNone/>
              </a:pPr>
              <a:t>101</a:t>
            </a:fld>
            <a:endParaRPr lang="en-US" altLang="en-US" sz="1300">
              <a:latin typeface="Arial" panose="020B0604020202020204" pitchFamily="34" charset="0"/>
            </a:endParaRPr>
          </a:p>
        </p:txBody>
      </p:sp>
    </p:spTree>
    <p:extLst>
      <p:ext uri="{BB962C8B-B14F-4D97-AF65-F5344CB8AC3E}">
        <p14:creationId xmlns:p14="http://schemas.microsoft.com/office/powerpoint/2010/main" val="6321278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xfrm>
            <a:off x="458788" y="720725"/>
            <a:ext cx="6394450" cy="3597275"/>
          </a:xfrm>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57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E6653B-4C4E-47A6-8729-4714E84293B3}" type="slidenum">
              <a:rPr lang="en-US" altLang="en-US" sz="1300" smtClean="0">
                <a:latin typeface="Arial" panose="020B0604020202020204" pitchFamily="34" charset="0"/>
              </a:rPr>
              <a:pPr>
                <a:spcBef>
                  <a:spcPct val="0"/>
                </a:spcBef>
                <a:buClrTx/>
                <a:buFontTx/>
                <a:buNone/>
              </a:pPr>
              <a:t>102</a:t>
            </a:fld>
            <a:endParaRPr lang="en-US" altLang="en-US" sz="1300">
              <a:latin typeface="Arial" panose="020B0604020202020204" pitchFamily="34" charset="0"/>
            </a:endParaRPr>
          </a:p>
        </p:txBody>
      </p:sp>
    </p:spTree>
    <p:extLst>
      <p:ext uri="{BB962C8B-B14F-4D97-AF65-F5344CB8AC3E}">
        <p14:creationId xmlns:p14="http://schemas.microsoft.com/office/powerpoint/2010/main" val="39775474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xfrm>
            <a:off x="458788" y="720725"/>
            <a:ext cx="6394450" cy="3597275"/>
          </a:xfrm>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24986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33670FB-8A02-4A06-8E75-10918B101C34}" type="slidenum">
              <a:rPr lang="en-US" altLang="en-US" sz="1300" smtClean="0">
                <a:latin typeface="Arial" panose="020B0604020202020204" pitchFamily="34" charset="0"/>
              </a:rPr>
              <a:pPr>
                <a:spcBef>
                  <a:spcPct val="0"/>
                </a:spcBef>
                <a:buClrTx/>
                <a:buFontTx/>
                <a:buNone/>
              </a:pPr>
              <a:t>103</a:t>
            </a:fld>
            <a:endParaRPr lang="en-US" altLang="en-US" sz="1300">
              <a:latin typeface="Arial" panose="020B0604020202020204" pitchFamily="34" charset="0"/>
            </a:endParaRPr>
          </a:p>
        </p:txBody>
      </p:sp>
    </p:spTree>
    <p:extLst>
      <p:ext uri="{BB962C8B-B14F-4D97-AF65-F5344CB8AC3E}">
        <p14:creationId xmlns:p14="http://schemas.microsoft.com/office/powerpoint/2010/main" val="40044903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592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6355" y="2481945"/>
            <a:ext cx="10589623" cy="1267097"/>
          </a:xfrm>
          <a:solidFill>
            <a:srgbClr val="00B0F0"/>
          </a:solidFill>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3532937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7"/>
        <p:cNvGrpSpPr/>
        <p:nvPr/>
      </p:nvGrpSpPr>
      <p:grpSpPr>
        <a:xfrm>
          <a:off x="0" y="0"/>
          <a:ext cx="0" cy="0"/>
          <a:chOff x="0" y="0"/>
          <a:chExt cx="0" cy="0"/>
        </a:xfrm>
      </p:grpSpPr>
      <p:sp>
        <p:nvSpPr>
          <p:cNvPr id="4" name="Title 3"/>
          <p:cNvSpPr>
            <a:spLocks noGrp="1"/>
          </p:cNvSpPr>
          <p:nvPr>
            <p:ph type="title"/>
          </p:nvPr>
        </p:nvSpPr>
        <p:spPr>
          <a:xfrm>
            <a:off x="0" y="1"/>
            <a:ext cx="12192000" cy="701447"/>
          </a:xfrm>
        </p:spPr>
        <p:txBody>
          <a:bodyPr/>
          <a:lstStyle>
            <a:lvl1pPr algn="ctr">
              <a:defRPr sz="2800" b="1"/>
            </a:lvl1pPr>
          </a:lstStyle>
          <a:p>
            <a:r>
              <a:rPr lang="en-US"/>
              <a:t>Click to edit Master title style</a:t>
            </a:r>
          </a:p>
        </p:txBody>
      </p:sp>
      <p:sp>
        <p:nvSpPr>
          <p:cNvPr id="8" name="Content Placeholder 7"/>
          <p:cNvSpPr>
            <a:spLocks noGrp="1"/>
          </p:cNvSpPr>
          <p:nvPr>
            <p:ph sz="quarter" idx="10"/>
          </p:nvPr>
        </p:nvSpPr>
        <p:spPr>
          <a:xfrm>
            <a:off x="609600" y="838200"/>
            <a:ext cx="10972800" cy="5181600"/>
          </a:xfrm>
          <a:solidFill>
            <a:schemeClr val="accent1">
              <a:lumMod val="20000"/>
              <a:lumOff val="80000"/>
            </a:schemeClr>
          </a:solidFill>
        </p:spPr>
        <p:txBody>
          <a:bodyPr/>
          <a:lstStyle>
            <a:lvl1pPr algn="l">
              <a:defRPr sz="1800"/>
            </a:lvl1pPr>
            <a:lvl2pPr algn="l">
              <a:defRPr sz="1800"/>
            </a:lvl2pPr>
            <a:lvl3pPr algn="l">
              <a:defRPr sz="1800"/>
            </a:lvl3pPr>
            <a:lvl4pPr algn="l">
              <a:defRPr sz="1800"/>
            </a:lvl4pPr>
            <a:lvl5pPr algn="l">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a:xfrm>
            <a:off x="20024" y="6432597"/>
            <a:ext cx="812800" cy="365125"/>
          </a:xfrm>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1467682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with-Title">
    <p:spTree>
      <p:nvGrpSpPr>
        <p:cNvPr id="1" name="Shape 10"/>
        <p:cNvGrpSpPr/>
        <p:nvPr/>
      </p:nvGrpSpPr>
      <p:grpSpPr>
        <a:xfrm>
          <a:off x="0" y="0"/>
          <a:ext cx="0" cy="0"/>
          <a:chOff x="0" y="0"/>
          <a:chExt cx="0" cy="0"/>
        </a:xfrm>
      </p:grpSpPr>
      <p:sp>
        <p:nvSpPr>
          <p:cNvPr id="2" name="Title 1"/>
          <p:cNvSpPr>
            <a:spLocks noGrp="1"/>
          </p:cNvSpPr>
          <p:nvPr>
            <p:ph type="title"/>
          </p:nvPr>
        </p:nvSpPr>
        <p:spPr>
          <a:xfrm>
            <a:off x="0" y="1"/>
            <a:ext cx="12192000" cy="701447"/>
          </a:xfrm>
        </p:spPr>
        <p:txBody>
          <a:bodyPr/>
          <a:lstStyle>
            <a:lvl1pPr algn="ctr">
              <a:defRPr b="1"/>
            </a:lvl1pPr>
          </a:lstStyle>
          <a:p>
            <a:r>
              <a:rPr lang="en-US"/>
              <a:t>Click to edit Master title style</a:t>
            </a:r>
          </a:p>
        </p:txBody>
      </p:sp>
      <p:sp>
        <p:nvSpPr>
          <p:cNvPr id="3" name="Slide Number Placeholder 5"/>
          <p:cNvSpPr>
            <a:spLocks noGrp="1"/>
          </p:cNvSpPr>
          <p:nvPr>
            <p:ph type="sldNum" sz="quarter" idx="14"/>
          </p:nvPr>
        </p:nvSpPr>
        <p:spPr>
          <a:xfrm>
            <a:off x="20024" y="6432597"/>
            <a:ext cx="812800" cy="365125"/>
          </a:xfrm>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870680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Just-Header">
    <p:spTree>
      <p:nvGrpSpPr>
        <p:cNvPr id="1" name=""/>
        <p:cNvGrpSpPr/>
        <p:nvPr/>
      </p:nvGrpSpPr>
      <p:grpSpPr>
        <a:xfrm>
          <a:off x="0" y="0"/>
          <a:ext cx="0" cy="0"/>
          <a:chOff x="0" y="0"/>
          <a:chExt cx="0" cy="0"/>
        </a:xfrm>
      </p:grpSpPr>
      <p:sp>
        <p:nvSpPr>
          <p:cNvPr id="9" name="מלבן 12"/>
          <p:cNvSpPr/>
          <p:nvPr userDrawn="1"/>
        </p:nvSpPr>
        <p:spPr bwMode="auto">
          <a:xfrm>
            <a:off x="-5291" y="0"/>
            <a:ext cx="12192000" cy="900000"/>
          </a:xfrm>
          <a:prstGeom prst="rect">
            <a:avLst/>
          </a:prstGeom>
          <a:gradFill>
            <a:gsLst>
              <a:gs pos="83000">
                <a:schemeClr val="accent2">
                  <a:lumMod val="60000"/>
                  <a:lumOff val="40000"/>
                </a:schemeClr>
              </a:gs>
              <a:gs pos="0">
                <a:schemeClr val="bg1">
                  <a:alpha val="0"/>
                </a:schemeClr>
              </a:gs>
            </a:gsLst>
            <a:lin ang="10800000" scaled="0"/>
          </a:gradFill>
          <a:ln w="9525" cap="flat" cmpd="sng" algn="ctr">
            <a:noFill/>
            <a:prstDash val="solid"/>
            <a:round/>
            <a:headEnd type="none" w="med" len="med"/>
            <a:tailEnd type="none" w="med" len="med"/>
          </a:ln>
          <a:effectLst/>
        </p:spPr>
        <p:txBody>
          <a:bodyPr lIns="91431" tIns="45716" rIns="91431" bIns="45716" anchor="ctr">
            <a:prstTxWarp prst="textNoShape">
              <a:avLst/>
            </a:prstTxWarp>
            <a:spAutoFit/>
          </a:bodyPr>
          <a:lstStyle/>
          <a:p>
            <a:pPr>
              <a:defRPr/>
            </a:pPr>
            <a:endParaRPr lang="en-US">
              <a:ea typeface="Arial" pitchFamily="-84" charset="0"/>
              <a:cs typeface="Arial" pitchFamily="-84" charset="0"/>
            </a:endParaRPr>
          </a:p>
        </p:txBody>
      </p:sp>
      <p:sp>
        <p:nvSpPr>
          <p:cNvPr id="4" name="Slide Number Placeholder 5"/>
          <p:cNvSpPr>
            <a:spLocks noGrp="1"/>
          </p:cNvSpPr>
          <p:nvPr>
            <p:ph type="sldNum" sz="quarter" idx="10"/>
          </p:nvPr>
        </p:nvSpPr>
        <p:spPr>
          <a:xfrm>
            <a:off x="0" y="6477000"/>
            <a:ext cx="762000" cy="332807"/>
          </a:xfrm>
          <a:prstGeom prst="rect">
            <a:avLst/>
          </a:prstGeom>
        </p:spPr>
        <p:txBody>
          <a:bodyPr/>
          <a:lstStyle>
            <a:lvl1pPr>
              <a:defRPr/>
            </a:lvl1pPr>
          </a:lstStyle>
          <a:p>
            <a:pPr>
              <a:defRPr/>
            </a:pPr>
            <a:fld id="{1465D5DA-4FAB-454D-A452-A1A3339CF87C}" type="slidenum">
              <a:rPr lang="nl-NL"/>
              <a:pPr>
                <a:defRPr/>
              </a:pPr>
              <a:t>‹#›</a:t>
            </a:fld>
            <a:endParaRPr lang="nl-NL"/>
          </a:p>
        </p:txBody>
      </p:sp>
      <p:sp>
        <p:nvSpPr>
          <p:cNvPr id="5" name="Title 4"/>
          <p:cNvSpPr>
            <a:spLocks noGrp="1"/>
          </p:cNvSpPr>
          <p:nvPr>
            <p:ph type="title"/>
          </p:nvPr>
        </p:nvSpPr>
        <p:spPr>
          <a:xfrm>
            <a:off x="0" y="0"/>
            <a:ext cx="12191999" cy="917575"/>
          </a:xfrm>
          <a:prstGeom prst="rect">
            <a:avLst/>
          </a:prstGeom>
          <a:noFill/>
        </p:spPr>
        <p:txBody>
          <a:bodyPr/>
          <a:lstStyle/>
          <a:p>
            <a:r>
              <a:rPr lang="en-US" dirty="0"/>
              <a:t>Click to edit Master title style</a:t>
            </a:r>
          </a:p>
        </p:txBody>
      </p:sp>
    </p:spTree>
    <p:extLst>
      <p:ext uri="{BB962C8B-B14F-4D97-AF65-F5344CB8AC3E}">
        <p14:creationId xmlns:p14="http://schemas.microsoft.com/office/powerpoint/2010/main" val="221946882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CA80AB31-788C-4DDB-9F87-8F54F722CA32}" type="slidenum">
              <a:rPr lang="en-US"/>
              <a:pPr>
                <a:defRPr/>
              </a:pPr>
              <a:t>‹#›</a:t>
            </a:fld>
            <a:endParaRPr lang="en-US"/>
          </a:p>
        </p:txBody>
      </p:sp>
    </p:spTree>
    <p:extLst>
      <p:ext uri="{BB962C8B-B14F-4D97-AF65-F5344CB8AC3E}">
        <p14:creationId xmlns:p14="http://schemas.microsoft.com/office/powerpoint/2010/main" val="918725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CC23A43A-BB2F-4544-A891-C6AC3BD568B8}" type="slidenum">
              <a:rPr lang="en-US"/>
              <a:pPr>
                <a:defRPr/>
              </a:pPr>
              <a:t>‹#›</a:t>
            </a:fld>
            <a:endParaRPr lang="en-US"/>
          </a:p>
        </p:txBody>
      </p:sp>
    </p:spTree>
    <p:extLst>
      <p:ext uri="{BB962C8B-B14F-4D97-AF65-F5344CB8AC3E}">
        <p14:creationId xmlns:p14="http://schemas.microsoft.com/office/powerpoint/2010/main" val="3406473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508000" y="838201"/>
            <a:ext cx="109728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p:cNvSpPr>
            <a:spLocks noGrp="1"/>
          </p:cNvSpPr>
          <p:nvPr>
            <p:ph type="sldNum" sz="quarter" idx="14"/>
          </p:nvPr>
        </p:nvSpPr>
        <p:spPr/>
        <p:txBody>
          <a:bodyPr/>
          <a:lstStyle>
            <a:lvl1pPr>
              <a:defRPr/>
            </a:lvl1pPr>
          </a:lstStyle>
          <a:p>
            <a:pPr>
              <a:defRPr/>
            </a:pPr>
            <a:fld id="{BB3A884F-735D-4B3D-A17C-FC26EED2A88D}" type="slidenum">
              <a:rPr lang="en-US"/>
              <a:pPr>
                <a:defRPr/>
              </a:pPr>
              <a:t>‹#›</a:t>
            </a:fld>
            <a:endParaRPr lang="en-US"/>
          </a:p>
        </p:txBody>
      </p:sp>
    </p:spTree>
    <p:extLst>
      <p:ext uri="{BB962C8B-B14F-4D97-AF65-F5344CB8AC3E}">
        <p14:creationId xmlns:p14="http://schemas.microsoft.com/office/powerpoint/2010/main" val="321458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754015FA-F821-4B6E-8869-B727414366B6}" type="slidenum">
              <a:rPr lang="en-US"/>
              <a:pPr>
                <a:defRPr/>
              </a:pPr>
              <a:t>‹#›</a:t>
            </a:fld>
            <a:endParaRPr lang="en-US"/>
          </a:p>
        </p:txBody>
      </p:sp>
    </p:spTree>
    <p:extLst>
      <p:ext uri="{BB962C8B-B14F-4D97-AF65-F5344CB8AC3E}">
        <p14:creationId xmlns:p14="http://schemas.microsoft.com/office/powerpoint/2010/main" val="116946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304801"/>
            <a:ext cx="103632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930400" y="1905000"/>
            <a:ext cx="8534400" cy="40386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Slide Number Placeholder 5"/>
          <p:cNvSpPr>
            <a:spLocks noGrp="1"/>
          </p:cNvSpPr>
          <p:nvPr>
            <p:ph type="sldNum" sz="quarter" idx="10"/>
          </p:nvPr>
        </p:nvSpPr>
        <p:spPr/>
        <p:txBody>
          <a:bodyPr/>
          <a:lstStyle>
            <a:lvl1pPr>
              <a:defRPr/>
            </a:lvl1pPr>
          </a:lstStyle>
          <a:p>
            <a:pPr>
              <a:defRPr/>
            </a:pPr>
            <a:fld id="{658261B6-6C65-4FE9-8E7A-D9D5126D7D50}" type="slidenum">
              <a:rPr lang="en-US"/>
              <a:pPr>
                <a:defRPr/>
              </a:pPr>
              <a:t>‹#›</a:t>
            </a:fld>
            <a:endParaRPr lang="en-US"/>
          </a:p>
        </p:txBody>
      </p:sp>
    </p:spTree>
    <p:extLst>
      <p:ext uri="{BB962C8B-B14F-4D97-AF65-F5344CB8AC3E}">
        <p14:creationId xmlns:p14="http://schemas.microsoft.com/office/powerpoint/2010/main" val="620977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11430000" cy="5334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C7AB7643-9ED9-4224-BACB-59C764060412}" type="slidenum">
              <a:rPr lang="en-US"/>
              <a:pPr>
                <a:defRPr/>
              </a:pPr>
              <a:t>‹#›</a:t>
            </a:fld>
            <a:endParaRPr lang="en-US"/>
          </a:p>
        </p:txBody>
      </p:sp>
    </p:spTree>
    <p:extLst>
      <p:ext uri="{BB962C8B-B14F-4D97-AF65-F5344CB8AC3E}">
        <p14:creationId xmlns:p14="http://schemas.microsoft.com/office/powerpoint/2010/main" val="3854781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a:t>Click to edit Master title style</a:t>
            </a:r>
          </a:p>
        </p:txBody>
      </p:sp>
      <p:sp>
        <p:nvSpPr>
          <p:cNvPr id="6" name="Content Placeholder 2"/>
          <p:cNvSpPr>
            <a:spLocks noGrp="1"/>
          </p:cNvSpPr>
          <p:nvPr>
            <p:ph idx="1"/>
          </p:nvPr>
        </p:nvSpPr>
        <p:spPr>
          <a:xfrm>
            <a:off x="457200" y="685801"/>
            <a:ext cx="5562600" cy="54864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6299200" y="685801"/>
            <a:ext cx="5664200" cy="54863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8"/>
          </p:nvPr>
        </p:nvSpPr>
        <p:spPr/>
        <p:txBody>
          <a:bodyPr/>
          <a:lstStyle>
            <a:lvl1pPr>
              <a:defRPr/>
            </a:lvl1pPr>
          </a:lstStyle>
          <a:p>
            <a:pPr>
              <a:defRPr/>
            </a:pPr>
            <a:fld id="{1CEF70E5-6B14-49D5-B0F1-7A6FD6AE9CCB}" type="slidenum">
              <a:rPr lang="en-US"/>
              <a:pPr>
                <a:defRPr/>
              </a:pPr>
              <a:t>‹#›</a:t>
            </a:fld>
            <a:endParaRPr lang="en-US"/>
          </a:p>
        </p:txBody>
      </p:sp>
    </p:spTree>
    <p:extLst>
      <p:ext uri="{BB962C8B-B14F-4D97-AF65-F5344CB8AC3E}">
        <p14:creationId xmlns:p14="http://schemas.microsoft.com/office/powerpoint/2010/main" val="1376289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a:t>Click to edit Master title style</a:t>
            </a:r>
          </a:p>
        </p:txBody>
      </p:sp>
      <p:sp>
        <p:nvSpPr>
          <p:cNvPr id="4" name="Slide Number Placeholder 5"/>
          <p:cNvSpPr>
            <a:spLocks noGrp="1"/>
          </p:cNvSpPr>
          <p:nvPr>
            <p:ph type="sldNum" sz="quarter" idx="14"/>
          </p:nvPr>
        </p:nvSpPr>
        <p:spPr/>
        <p:txBody>
          <a:bodyPr/>
          <a:lstStyle>
            <a:lvl1pPr>
              <a:defRPr/>
            </a:lvl1pPr>
          </a:lstStyle>
          <a:p>
            <a:pPr>
              <a:defRPr/>
            </a:pPr>
            <a:fld id="{A30D1391-9571-451C-A896-F6CD9C96DC97}" type="slidenum">
              <a:rPr lang="en-US"/>
              <a:pPr>
                <a:defRPr/>
              </a:pPr>
              <a:t>‹#›</a:t>
            </a:fld>
            <a:endParaRPr lang="en-US"/>
          </a:p>
        </p:txBody>
      </p:sp>
    </p:spTree>
    <p:extLst>
      <p:ext uri="{BB962C8B-B14F-4D97-AF65-F5344CB8AC3E}">
        <p14:creationId xmlns:p14="http://schemas.microsoft.com/office/powerpoint/2010/main" val="24812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a:solidFill>
            <a:schemeClr val="tx1"/>
          </a:solidFill>
        </p:spPr>
        <p:txBody>
          <a:bodyPr>
            <a:normAutofit/>
          </a:bodyPr>
          <a:lstStyle>
            <a:lvl1pPr>
              <a:defRPr>
                <a:solidFill>
                  <a:schemeClr val="bg1"/>
                </a:solidFill>
              </a:defRPr>
            </a:lvl1pPr>
          </a:lstStyle>
          <a:p>
            <a:r>
              <a:rPr lang="en-US"/>
              <a:t>Click to edit Master title style</a:t>
            </a:r>
          </a:p>
        </p:txBody>
      </p:sp>
      <p:sp>
        <p:nvSpPr>
          <p:cNvPr id="6" name="Content Placeholder 2"/>
          <p:cNvSpPr>
            <a:spLocks noGrp="1"/>
          </p:cNvSpPr>
          <p:nvPr>
            <p:ph idx="1"/>
          </p:nvPr>
        </p:nvSpPr>
        <p:spPr>
          <a:xfrm>
            <a:off x="457200" y="762000"/>
            <a:ext cx="11023600" cy="53340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14"/>
          </p:nvPr>
        </p:nvSpPr>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698813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101601" y="2949576"/>
            <a:ext cx="11908367"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p:cNvSpPr>
            <a:spLocks noGrp="1"/>
          </p:cNvSpPr>
          <p:nvPr>
            <p:ph type="sldNum" sz="quarter" idx="10"/>
          </p:nvPr>
        </p:nvSpPr>
        <p:spPr/>
        <p:txBody>
          <a:bodyPr/>
          <a:lstStyle>
            <a:lvl1pPr>
              <a:defRPr/>
            </a:lvl1pPr>
          </a:lstStyle>
          <a:p>
            <a:pPr>
              <a:defRPr/>
            </a:pPr>
            <a:fld id="{6D50E036-46A9-4C95-A5FB-22C36C56E9CD}" type="slidenum">
              <a:rPr lang="en-US"/>
              <a:pPr>
                <a:defRPr/>
              </a:pPr>
              <a:t>‹#›</a:t>
            </a:fld>
            <a:endParaRPr lang="en-US"/>
          </a:p>
        </p:txBody>
      </p:sp>
    </p:spTree>
    <p:extLst>
      <p:ext uri="{BB962C8B-B14F-4D97-AF65-F5344CB8AC3E}">
        <p14:creationId xmlns:p14="http://schemas.microsoft.com/office/powerpoint/2010/main" val="378123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33400" y="838200"/>
            <a:ext cx="11353800" cy="5445034"/>
          </a:xfrm>
        </p:spPr>
        <p:txBody>
          <a:bodyPr/>
          <a:lstStyle>
            <a:lvl1pPr marL="342900" indent="-342900" algn="l">
              <a:buFont typeface="Arial" panose="020B0604020202020204" pitchFamily="34" charset="0"/>
              <a:buChar char="•"/>
              <a:defRPr sz="2000"/>
            </a:lvl1pPr>
            <a:lvl2pPr marL="800100" indent="-342900" algn="l">
              <a:buFont typeface="Arial" panose="020B0604020202020204" pitchFamily="34" charset="0"/>
              <a:buChar char="•"/>
              <a:defRPr sz="2000"/>
            </a:lvl2pPr>
            <a:lvl3pPr marL="1257300" indent="-342900" algn="l">
              <a:buFont typeface="Arial" panose="020B0604020202020204" pitchFamily="34" charset="0"/>
              <a:buChar char="•"/>
              <a:defRPr sz="2000"/>
            </a:lvl3pPr>
            <a:lvl4pPr marL="1714500" indent="-342900" algn="l">
              <a:buFont typeface="Arial" panose="020B0604020202020204" pitchFamily="34" charset="0"/>
              <a:buChar char="•"/>
              <a:defRPr sz="2000"/>
            </a:lvl4pPr>
            <a:lvl5pPr marL="2171700" indent="-342900" algn="l">
              <a:buFont typeface="Arial" panose="020B0604020202020204" pitchFamily="34" charset="0"/>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a:xfrm>
            <a:off x="0" y="1"/>
            <a:ext cx="12192000" cy="701447"/>
          </a:xfrm>
        </p:spPr>
        <p:txBody>
          <a:bodyPr/>
          <a:lstStyle>
            <a:lvl1pPr algn="ctr">
              <a:defRPr sz="2800" b="1"/>
            </a:lvl1pPr>
          </a:lstStyle>
          <a:p>
            <a:r>
              <a:rPr lang="en-US" dirty="0"/>
              <a:t>Click to edit Master title style</a:t>
            </a:r>
          </a:p>
        </p:txBody>
      </p:sp>
      <p:sp>
        <p:nvSpPr>
          <p:cNvPr id="5" name="Slide Number Placeholder 5"/>
          <p:cNvSpPr>
            <a:spLocks noGrp="1"/>
          </p:cNvSpPr>
          <p:nvPr>
            <p:ph type="sldNum" sz="quarter" idx="14"/>
          </p:nvPr>
        </p:nvSpPr>
        <p:spPr>
          <a:xfrm>
            <a:off x="20024" y="6432597"/>
            <a:ext cx="812800" cy="365125"/>
          </a:xfrm>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4066673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1" y="990600"/>
            <a:ext cx="11353799"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Title Placeholder 1"/>
          <p:cNvSpPr>
            <a:spLocks noGrp="1"/>
          </p:cNvSpPr>
          <p:nvPr>
            <p:ph type="title"/>
          </p:nvPr>
        </p:nvSpPr>
        <p:spPr bwMode="auto">
          <a:xfrm>
            <a:off x="0" y="0"/>
            <a:ext cx="12192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 Placeholder 14"/>
          <p:cNvSpPr txBox="1">
            <a:spLocks/>
          </p:cNvSpPr>
          <p:nvPr/>
        </p:nvSpPr>
        <p:spPr>
          <a:xfrm>
            <a:off x="4470400" y="6553200"/>
            <a:ext cx="35560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marR="0" indent="-342900" algn="ctr" defTabSz="914400" rtl="0" eaLnBrk="0" fontAlgn="base" latinLnBrk="0" hangingPunct="0">
              <a:lnSpc>
                <a:spcPct val="100000"/>
              </a:lnSpc>
              <a:spcBef>
                <a:spcPct val="20000"/>
              </a:spcBef>
              <a:spcAft>
                <a:spcPct val="0"/>
              </a:spcAft>
              <a:buClr>
                <a:srgbClr val="000000"/>
              </a:buClr>
              <a:buSzPct val="100000"/>
              <a:buFont typeface="Arial" charset="0"/>
              <a:buNone/>
              <a:tabLst/>
              <a:defRPr/>
            </a:pPr>
            <a:r>
              <a:rPr lang="en-IN" dirty="0">
                <a:solidFill>
                  <a:schemeClr val="tx1"/>
                </a:solidFill>
              </a:rPr>
              <a:t>Copyright 2017 Vedavit Project Solutions</a:t>
            </a:r>
            <a:endParaRPr lang="en-US" dirty="0">
              <a:solidFill>
                <a:schemeClr val="tx1"/>
              </a:solidFill>
            </a:endParaRPr>
          </a:p>
          <a:p>
            <a:pPr marL="342900" indent="-342900" defTabSz="914400">
              <a:spcBef>
                <a:spcPct val="20000"/>
              </a:spcBef>
              <a:buClr>
                <a:srgbClr val="000000"/>
              </a:buClr>
              <a:buSzPct val="100000"/>
              <a:buFont typeface="Arial" charset="0"/>
              <a:buNone/>
              <a:defRPr/>
            </a:pPr>
            <a:endParaRPr lang="en-US" sz="1000" dirty="0">
              <a:solidFill>
                <a:schemeClr val="tx1"/>
              </a:solidFill>
              <a:latin typeface="+mn-lt"/>
            </a:endParaRPr>
          </a:p>
        </p:txBody>
      </p:sp>
      <p:sp>
        <p:nvSpPr>
          <p:cNvPr id="10" name="Slide Number Placeholder 5"/>
          <p:cNvSpPr>
            <a:spLocks noGrp="1"/>
          </p:cNvSpPr>
          <p:nvPr>
            <p:ph type="sldNum" sz="quarter" idx="4"/>
          </p:nvPr>
        </p:nvSpPr>
        <p:spPr>
          <a:xfrm>
            <a:off x="20024" y="6432597"/>
            <a:ext cx="812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200">
                <a:solidFill>
                  <a:schemeClr val="tx1"/>
                </a:solidFill>
                <a:latin typeface="Calibri" panose="020F0502020204030204" pitchFamily="34" charset="0"/>
              </a:defRPr>
            </a:lvl1pPr>
          </a:lstStyle>
          <a:p>
            <a:pPr>
              <a:defRPr/>
            </a:pPr>
            <a:fld id="{F8E46966-11B1-42F7-8A4E-D955FA16561D}"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211" r:id="rId1"/>
    <p:sldLayoutId id="2147484203" r:id="rId2"/>
    <p:sldLayoutId id="2147484204" r:id="rId3"/>
    <p:sldLayoutId id="2147484205" r:id="rId4"/>
    <p:sldLayoutId id="2147484206" r:id="rId5"/>
    <p:sldLayoutId id="2147484207" r:id="rId6"/>
    <p:sldLayoutId id="2147484208" r:id="rId7"/>
    <p:sldLayoutId id="2147484210" r:id="rId8"/>
    <p:sldLayoutId id="2147484212" r:id="rId9"/>
    <p:sldLayoutId id="2147484213" r:id="rId10"/>
    <p:sldLayoutId id="2147484214" r:id="rId11"/>
    <p:sldLayoutId id="2147484217" r:id="rId12"/>
    <p:sldLayoutId id="2147484218" r:id="rId13"/>
    <p:sldLayoutId id="2147484219" r:id="rId14"/>
    <p:sldLayoutId id="2147484220" r:id="rId15"/>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12.xml"/><Relationship Id="rId1" Type="http://schemas.openxmlformats.org/officeDocument/2006/relationships/slideLayout" Target="../slideLayouts/slideLayout11.xml"/><Relationship Id="rId5" Type="http://schemas.openxmlformats.org/officeDocument/2006/relationships/image" Target="../media/image53.jpg"/><Relationship Id="rId4" Type="http://schemas.openxmlformats.org/officeDocument/2006/relationships/image" Target="../media/image52.jp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8.xml"/><Relationship Id="rId1" Type="http://schemas.openxmlformats.org/officeDocument/2006/relationships/slideLayout" Target="../slideLayouts/slideLayout14.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16.jpeg"/><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jpeg"/></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37.jpeg"/><Relationship Id="rId5" Type="http://schemas.openxmlformats.org/officeDocument/2006/relationships/image" Target="../media/image30.png"/><Relationship Id="rId4" Type="http://schemas.openxmlformats.org/officeDocument/2006/relationships/image" Target="../media/image36.jpeg"/></Relationships>
</file>

<file path=ppt/slides/_rels/slide7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2050" name="Picture 2" descr="https://upload.wikimedia.org/wikipedia/commons/1/1a/ST_vs_Gloucester_-_Match_-_2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9922" y="76200"/>
            <a:ext cx="8665562" cy="4185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1" y="4696598"/>
            <a:ext cx="11305598" cy="1551802"/>
          </a:xfrm>
        </p:spPr>
        <p:txBody>
          <a:bodyPr/>
          <a:lstStyle/>
          <a:p>
            <a:pPr>
              <a:spcBef>
                <a:spcPts val="0"/>
              </a:spcBef>
              <a:spcAft>
                <a:spcPts val="0"/>
              </a:spcAft>
              <a:defRPr/>
            </a:pPr>
            <a:r>
              <a:rPr lang="en-IN" sz="2800" dirty="0"/>
              <a:t>Agile Project Management Workshop By</a:t>
            </a:r>
            <a:br>
              <a:rPr lang="en-IN" sz="2800" dirty="0"/>
            </a:br>
            <a:r>
              <a:rPr lang="en-GB" sz="3600" b="1" kern="50" dirty="0">
                <a:solidFill>
                  <a:schemeClr val="tx1"/>
                </a:solidFill>
                <a:ea typeface="SimSun" panose="02010600030101010101" pitchFamily="2" charset="-122"/>
                <a:cs typeface="Mangal" panose="02040503050203030202" pitchFamily="18" charset="0"/>
              </a:rPr>
              <a:t>Hari Thapliyal</a:t>
            </a:r>
            <a:br>
              <a:rPr lang="en-GB" sz="3600" b="1" kern="50" dirty="0">
                <a:solidFill>
                  <a:schemeClr val="tx1"/>
                </a:solidFill>
                <a:ea typeface="SimSun" panose="02010600030101010101" pitchFamily="2" charset="-122"/>
                <a:cs typeface="Mangal" panose="02040503050203030202" pitchFamily="18" charset="0"/>
              </a:rPr>
            </a:br>
            <a:r>
              <a:rPr lang="en-GB" sz="1400" kern="50" dirty="0">
                <a:solidFill>
                  <a:schemeClr val="tx1"/>
                </a:solidFill>
                <a:ea typeface="SimSun" panose="02010600030101010101" pitchFamily="2" charset="-122"/>
                <a:cs typeface="Mangal" panose="02040503050203030202" pitchFamily="18" charset="0"/>
              </a:rPr>
              <a:t>Agilest &amp; Project Management Trainer, Coach &amp; Consultant</a:t>
            </a:r>
            <a:br>
              <a:rPr lang="en-GB" sz="2800" kern="50" dirty="0">
                <a:solidFill>
                  <a:schemeClr val="tx1"/>
                </a:solidFill>
                <a:ea typeface="SimSun" panose="02010600030101010101" pitchFamily="2" charset="-122"/>
                <a:cs typeface="Mangal" panose="02040503050203030202" pitchFamily="18" charset="0"/>
              </a:rPr>
            </a:br>
            <a:r>
              <a:rPr lang="en-GB" sz="1200" kern="50" dirty="0">
                <a:solidFill>
                  <a:schemeClr val="tx1"/>
                </a:solidFill>
                <a:ea typeface="SimSun" panose="02010600030101010101" pitchFamily="2" charset="-122"/>
                <a:cs typeface="Mangal" panose="02040503050203030202" pitchFamily="18" charset="0"/>
              </a:rPr>
              <a:t>MBA, MCA, PGDOM, PGDFM, CIC, PMP, PMI-ACP, PRINCE2 Trainer MCITP, MCTS, CSM, SCT, MCT, SPOC, SMC, SAMC, ZED </a:t>
            </a:r>
            <a:r>
              <a:rPr lang="en-GB" sz="1200" kern="50">
                <a:solidFill>
                  <a:schemeClr val="tx1"/>
                </a:solidFill>
                <a:ea typeface="SimSun" panose="02010600030101010101" pitchFamily="2" charset="-122"/>
                <a:cs typeface="Mangal" panose="02040503050203030202" pitchFamily="18" charset="0"/>
              </a:rPr>
              <a:t>Master Trainer</a:t>
            </a:r>
            <a:endParaRPr lang="en-US" sz="28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2272" y="304799"/>
            <a:ext cx="619126" cy="762001"/>
          </a:xfrm>
          <a:prstGeom prst="rect">
            <a:avLst/>
          </a:prstGeom>
        </p:spPr>
      </p:pic>
      <p:sp>
        <p:nvSpPr>
          <p:cNvPr id="3" name="TextBox 2">
            <a:extLst>
              <a:ext uri="{FF2B5EF4-FFF2-40B4-BE49-F238E27FC236}">
                <a16:creationId xmlns:a16="http://schemas.microsoft.com/office/drawing/2014/main" id="{98054791-5850-46A7-A759-8D86613C99C4}"/>
              </a:ext>
            </a:extLst>
          </p:cNvPr>
          <p:cNvSpPr txBox="1"/>
          <p:nvPr/>
        </p:nvSpPr>
        <p:spPr>
          <a:xfrm>
            <a:off x="685801" y="4327266"/>
            <a:ext cx="11305597" cy="369332"/>
          </a:xfrm>
          <a:prstGeom prst="rect">
            <a:avLst/>
          </a:prstGeom>
          <a:noFill/>
        </p:spPr>
        <p:txBody>
          <a:bodyPr wrap="square" rtlCol="0">
            <a:spAutoFit/>
          </a:bodyPr>
          <a:lstStyle/>
          <a:p>
            <a:r>
              <a:rPr lang="en-US" b="1" dirty="0">
                <a:solidFill>
                  <a:schemeClr val="tx1"/>
                </a:solidFill>
              </a:rPr>
              <a:t>This training material is only for Click Labs </a:t>
            </a:r>
            <a:r>
              <a:rPr lang="en-US" b="1" dirty="0" err="1">
                <a:solidFill>
                  <a:schemeClr val="tx1"/>
                </a:solidFill>
              </a:rPr>
              <a:t>Pvt</a:t>
            </a:r>
            <a:r>
              <a:rPr lang="en-US" b="1" dirty="0">
                <a:solidFill>
                  <a:schemeClr val="tx1"/>
                </a:solidFill>
              </a:rPr>
              <a:t> Ltd</a:t>
            </a:r>
            <a:r>
              <a:rPr lang="en-US" dirty="0">
                <a:solidFill>
                  <a:schemeClr val="tx1"/>
                </a:solidFill>
              </a:rPr>
              <a:t>., </a:t>
            </a:r>
            <a:r>
              <a:rPr lang="en-US" b="1" dirty="0">
                <a:solidFill>
                  <a:schemeClr val="tx1"/>
                </a:solidFill>
              </a:rPr>
              <a:t>Chandigarh</a:t>
            </a:r>
          </a:p>
        </p:txBody>
      </p:sp>
    </p:spTree>
    <p:extLst>
      <p:ext uri="{BB962C8B-B14F-4D97-AF65-F5344CB8AC3E}">
        <p14:creationId xmlns:p14="http://schemas.microsoft.com/office/powerpoint/2010/main" val="124370414"/>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Success with Agile Methods</a:t>
            </a:r>
          </a:p>
        </p:txBody>
      </p:sp>
      <p:pic>
        <p:nvPicPr>
          <p:cNvPr id="1026" name="Picture 2" descr="2011 CHAOS Repor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069" y="970331"/>
            <a:ext cx="8153860" cy="3968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5800" y="5234756"/>
            <a:ext cx="11049000" cy="707886"/>
          </a:xfrm>
          <a:prstGeom prst="rect">
            <a:avLst/>
          </a:prstGeom>
          <a:noFill/>
        </p:spPr>
        <p:txBody>
          <a:bodyPr wrap="square" rtlCol="0">
            <a:spAutoFit/>
          </a:bodyPr>
          <a:lstStyle/>
          <a:p>
            <a:r>
              <a:rPr lang="en-US" sz="2000" dirty="0">
                <a:solidFill>
                  <a:srgbClr val="00B0F0"/>
                </a:solidFill>
              </a:rPr>
              <a:t>Definition of Success was left to participants. Only 8% agreed that all three constraints important for them to make a project Success</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10</a:t>
            </a:fld>
            <a:endParaRPr lang="en-US"/>
          </a:p>
        </p:txBody>
      </p:sp>
    </p:spTree>
    <p:extLst>
      <p:ext uri="{BB962C8B-B14F-4D97-AF65-F5344CB8AC3E}">
        <p14:creationId xmlns:p14="http://schemas.microsoft.com/office/powerpoint/2010/main" val="216603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762000" y="1227139"/>
            <a:ext cx="9396413" cy="4786203"/>
          </a:xfrm>
        </p:spPr>
        <p:txBody>
          <a:bodyPr/>
          <a:lstStyle/>
          <a:p>
            <a:r>
              <a:rPr lang="en-IN" dirty="0">
                <a:latin typeface="Calibri" panose="020F0502020204030204" pitchFamily="34" charset="0"/>
              </a:rPr>
              <a:t>Build complete product, all the time</a:t>
            </a:r>
          </a:p>
          <a:p>
            <a:r>
              <a:rPr lang="en-IN" dirty="0">
                <a:latin typeface="Calibri" panose="020F0502020204030204" pitchFamily="34" charset="0"/>
              </a:rPr>
              <a:t>One button should produce needed documentation, build the product executables, create installation materials, produce test results and tested </a:t>
            </a:r>
            <a:r>
              <a:rPr lang="en-US" dirty="0">
                <a:latin typeface="Calibri" panose="020F0502020204030204" pitchFamily="34" charset="0"/>
              </a:rPr>
              <a:t>components</a:t>
            </a:r>
          </a:p>
          <a:p>
            <a:r>
              <a:rPr lang="en-IN" dirty="0">
                <a:latin typeface="Calibri" panose="020F0502020204030204" pitchFamily="34" charset="0"/>
              </a:rPr>
              <a:t>Build should also work from command line</a:t>
            </a:r>
          </a:p>
          <a:p>
            <a:r>
              <a:rPr lang="en-IN" dirty="0">
                <a:latin typeface="Calibri" panose="020F0502020204030204" pitchFamily="34" charset="0"/>
              </a:rPr>
              <a:t>Everyone in team should use the same build process</a:t>
            </a:r>
            <a:endParaRPr lang="en-US" dirty="0"/>
          </a:p>
          <a:p>
            <a:endParaRPr lang="en-US" dirty="0"/>
          </a:p>
        </p:txBody>
      </p:sp>
      <p:sp>
        <p:nvSpPr>
          <p:cNvPr id="5" name="Title 4"/>
          <p:cNvSpPr>
            <a:spLocks noGrp="1"/>
          </p:cNvSpPr>
          <p:nvPr>
            <p:ph type="title"/>
          </p:nvPr>
        </p:nvSpPr>
        <p:spPr/>
        <p:txBody>
          <a:bodyPr/>
          <a:lstStyle/>
          <a:p>
            <a:r>
              <a:rPr lang="en-US" dirty="0"/>
              <a:t>Agile Product Build</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100</a:t>
            </a:fld>
            <a:endParaRPr lang="en-US"/>
          </a:p>
        </p:txBody>
      </p:sp>
    </p:spTree>
    <p:extLst>
      <p:ext uri="{BB962C8B-B14F-4D97-AF65-F5344CB8AC3E}">
        <p14:creationId xmlns:p14="http://schemas.microsoft.com/office/powerpoint/2010/main" val="26565486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Agile Documentation</a:t>
            </a:r>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dirty="0"/>
              <a:t>Maximize stakeholder investment. Produce document only when </a:t>
            </a:r>
          </a:p>
          <a:p>
            <a:pPr lvl="1">
              <a:buFont typeface="Arial" charset="0"/>
              <a:buChar char="–"/>
              <a:defRPr/>
            </a:pPr>
            <a:r>
              <a:rPr lang="en-US" dirty="0"/>
              <a:t>It is needed by a stakeholder</a:t>
            </a:r>
          </a:p>
          <a:p>
            <a:pPr lvl="1">
              <a:buFont typeface="Arial" charset="0"/>
              <a:buChar char="–"/>
              <a:defRPr/>
            </a:pPr>
            <a:r>
              <a:rPr lang="en-US" dirty="0"/>
              <a:t>Needed to define contract model</a:t>
            </a:r>
          </a:p>
          <a:p>
            <a:pPr lvl="1">
              <a:buFont typeface="Arial" charset="0"/>
              <a:buChar char="–"/>
              <a:defRPr/>
            </a:pPr>
            <a:r>
              <a:rPr lang="en-US" dirty="0"/>
              <a:t>You need to think something in many iterations involving multiple groups</a:t>
            </a:r>
          </a:p>
          <a:p>
            <a:pPr lvl="1">
              <a:buFont typeface="Arial" charset="0"/>
              <a:buChar char="–"/>
              <a:defRPr/>
            </a:pPr>
            <a:r>
              <a:rPr lang="en-US" dirty="0"/>
              <a:t>It is needed for external communication</a:t>
            </a:r>
          </a:p>
          <a:p>
            <a:pPr>
              <a:buFont typeface="Arial" charset="0"/>
              <a:buChar char="•"/>
              <a:defRPr/>
            </a:pPr>
            <a:r>
              <a:rPr lang="en-US" dirty="0"/>
              <a:t>Document only those things which are least likely to change</a:t>
            </a:r>
          </a:p>
          <a:p>
            <a:pPr>
              <a:buFont typeface="Arial" charset="0"/>
              <a:buChar char="•"/>
              <a:defRPr/>
            </a:pPr>
            <a:r>
              <a:rPr lang="en-US" dirty="0"/>
              <a:t>First identify the specific customer of the document</a:t>
            </a:r>
          </a:p>
          <a:p>
            <a:pPr>
              <a:buFont typeface="Arial" charset="0"/>
              <a:buChar char="•"/>
              <a:defRPr/>
            </a:pPr>
            <a:r>
              <a:rPr lang="en-US" dirty="0"/>
              <a:t>The document facilitates in estimating</a:t>
            </a:r>
          </a:p>
          <a:p>
            <a:pPr>
              <a:buFont typeface="Arial" charset="0"/>
              <a:buChar char="•"/>
              <a:defRPr/>
            </a:pPr>
            <a:r>
              <a:rPr lang="en-US" dirty="0"/>
              <a:t>Sufficiently index, details, accurate and consistent</a:t>
            </a:r>
          </a:p>
        </p:txBody>
      </p:sp>
      <p:sp>
        <p:nvSpPr>
          <p:cNvPr id="23859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22E330-ECA8-458E-B349-9B104194F4F0}" type="slidenum">
              <a:rPr lang="en-US" altLang="en-US" smtClean="0"/>
              <a:pPr/>
              <a:t>101</a:t>
            </a:fld>
            <a:endParaRPr lang="en-US" altLang="en-US"/>
          </a:p>
        </p:txBody>
      </p:sp>
    </p:spTree>
    <p:extLst>
      <p:ext uri="{BB962C8B-B14F-4D97-AF65-F5344CB8AC3E}">
        <p14:creationId xmlns:p14="http://schemas.microsoft.com/office/powerpoint/2010/main" val="3735950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Agile Testing</a:t>
            </a:r>
          </a:p>
        </p:txBody>
      </p:sp>
      <p:sp>
        <p:nvSpPr>
          <p:cNvPr id="244739" name="Content Placeholder 2"/>
          <p:cNvSpPr>
            <a:spLocks noGrp="1"/>
          </p:cNvSpPr>
          <p:nvPr>
            <p:ph idx="1"/>
          </p:nvPr>
        </p:nvSpPr>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44741"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AB4575-9730-48C6-8F9B-343961A25F88}" type="slidenum">
              <a:rPr lang="en-US" altLang="en-US" smtClean="0"/>
              <a:pPr/>
              <a:t>102</a:t>
            </a:fld>
            <a:endParaRPr lang="en-US" altLang="en-US"/>
          </a:p>
        </p:txBody>
      </p:sp>
    </p:spTree>
    <p:extLst>
      <p:ext uri="{BB962C8B-B14F-4D97-AF65-F5344CB8AC3E}">
        <p14:creationId xmlns:p14="http://schemas.microsoft.com/office/powerpoint/2010/main" val="38261759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Refactoring</a:t>
            </a:r>
          </a:p>
        </p:txBody>
      </p:sp>
      <p:sp>
        <p:nvSpPr>
          <p:cNvPr id="109571" name="Content Placeholder 2"/>
          <p:cNvSpPr>
            <a:spLocks noGrp="1"/>
          </p:cNvSpPr>
          <p:nvPr>
            <p:ph idx="1"/>
          </p:nvPr>
        </p:nvSpPr>
        <p:spPr/>
        <p:txBody>
          <a:bodyPr>
            <a:normAutofit/>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4883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8EFB93-AEA7-4180-8D05-0F96EB068388}" type="slidenum">
              <a:rPr lang="en-US" altLang="en-US" smtClean="0"/>
              <a:pPr/>
              <a:t>103</a:t>
            </a:fld>
            <a:endParaRPr lang="en-US" altLang="en-US"/>
          </a:p>
        </p:txBody>
      </p:sp>
      <p:pic>
        <p:nvPicPr>
          <p:cNvPr id="248838" name="Picture 4" descr="http://agileexecutive.files.wordpress.com/2010/10/technical_debt_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026"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91990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When problems you are solving have</a:t>
            </a:r>
          </a:p>
          <a:p>
            <a:r>
              <a:rPr lang="en-US" dirty="0"/>
              <a:t>following characteristics</a:t>
            </a:r>
          </a:p>
          <a:p>
            <a:r>
              <a:rPr lang="en-IN" dirty="0"/>
              <a:t>– Going to </a:t>
            </a:r>
            <a:r>
              <a:rPr lang="en-IN" b="1" dirty="0"/>
              <a:t>change </a:t>
            </a:r>
            <a:r>
              <a:rPr lang="en-IN" dirty="0"/>
              <a:t>while solving</a:t>
            </a:r>
          </a:p>
          <a:p>
            <a:r>
              <a:rPr lang="en-IN" dirty="0"/>
              <a:t>– </a:t>
            </a:r>
            <a:r>
              <a:rPr lang="en-IN" b="1" dirty="0"/>
              <a:t>Speed </a:t>
            </a:r>
            <a:r>
              <a:rPr lang="en-IN" dirty="0"/>
              <a:t>of development cannot be determined</a:t>
            </a:r>
          </a:p>
          <a:p>
            <a:r>
              <a:rPr lang="en-US" dirty="0"/>
              <a:t>– </a:t>
            </a:r>
            <a:r>
              <a:rPr lang="en-US" b="1" dirty="0"/>
              <a:t>Turbulence </a:t>
            </a:r>
            <a:r>
              <a:rPr lang="en-US" dirty="0"/>
              <a:t>in environment</a:t>
            </a:r>
          </a:p>
          <a:p>
            <a:r>
              <a:rPr lang="en-IN" dirty="0"/>
              <a:t>– Customer </a:t>
            </a:r>
            <a:r>
              <a:rPr lang="en-IN" b="1" dirty="0"/>
              <a:t>doesn’t know </a:t>
            </a:r>
            <a:r>
              <a:rPr lang="en-IN" dirty="0"/>
              <a:t>how exactly it will look</a:t>
            </a:r>
          </a:p>
          <a:p>
            <a:r>
              <a:rPr lang="en-US" dirty="0"/>
              <a:t>like</a:t>
            </a:r>
          </a:p>
        </p:txBody>
      </p:sp>
      <p:sp>
        <p:nvSpPr>
          <p:cNvPr id="3" name="Title 2"/>
          <p:cNvSpPr>
            <a:spLocks noGrp="1"/>
          </p:cNvSpPr>
          <p:nvPr>
            <p:ph type="title"/>
          </p:nvPr>
        </p:nvSpPr>
        <p:spPr/>
        <p:txBody>
          <a:bodyPr/>
          <a:lstStyle/>
          <a:p>
            <a:r>
              <a:rPr lang="en-IN" dirty="0"/>
              <a:t>When does Agile Methodologies Works Best?</a:t>
            </a:r>
            <a:endParaRPr lang="en-US" dirty="0"/>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104</a:t>
            </a:fld>
            <a:endParaRPr lang="en-US"/>
          </a:p>
        </p:txBody>
      </p:sp>
    </p:spTree>
    <p:extLst>
      <p:ext uri="{BB962C8B-B14F-4D97-AF65-F5344CB8AC3E}">
        <p14:creationId xmlns:p14="http://schemas.microsoft.com/office/powerpoint/2010/main" val="26663105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Agile Health Checkup</a:t>
            </a:r>
          </a:p>
        </p:txBody>
      </p:sp>
      <p:sp>
        <p:nvSpPr>
          <p:cNvPr id="3" name="Content Placeholder 2"/>
          <p:cNvSpPr>
            <a:spLocks noGrp="1"/>
          </p:cNvSpPr>
          <p:nvPr>
            <p:ph idx="1"/>
          </p:nvPr>
        </p:nvSpPr>
        <p:spPr/>
        <p:txBody>
          <a:bodyPr>
            <a:normAutofit fontScale="77500" lnSpcReduction="20000"/>
          </a:bodyPr>
          <a:lstStyle/>
          <a:p>
            <a:pPr marL="341313" indent="-341313">
              <a:buNone/>
              <a:defRPr/>
            </a:pPr>
            <a:r>
              <a:rPr lang="en-US" dirty="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a:t>Frequent Delivery</a:t>
            </a:r>
          </a:p>
          <a:p>
            <a:pPr marL="514350" indent="-514350">
              <a:buFont typeface="+mj-lt"/>
              <a:buAutoNum type="arabicPeriod"/>
              <a:defRPr/>
            </a:pPr>
            <a:r>
              <a:rPr lang="en-US" b="1" dirty="0"/>
              <a:t>Reflective Improvement</a:t>
            </a:r>
          </a:p>
          <a:p>
            <a:pPr marL="514350" indent="-514350">
              <a:buFont typeface="+mj-lt"/>
              <a:buAutoNum type="arabicPeriod"/>
              <a:defRPr/>
            </a:pPr>
            <a:r>
              <a:rPr lang="en-US" b="1" dirty="0"/>
              <a:t>Close Communication </a:t>
            </a:r>
            <a:r>
              <a:rPr lang="en-US" dirty="0"/>
              <a:t>(does it take less than 1 min to get you question answered by a person who know the answer?)</a:t>
            </a:r>
          </a:p>
          <a:p>
            <a:pPr marL="514350" indent="-514350">
              <a:buFont typeface="+mj-lt"/>
              <a:buAutoNum type="arabicPeriod"/>
              <a:defRPr/>
            </a:pPr>
            <a:r>
              <a:rPr lang="en-US" b="1" dirty="0"/>
              <a:t>Focus</a:t>
            </a:r>
            <a:r>
              <a:rPr lang="en-US" dirty="0"/>
              <a:t> (everybody understand the goal and desired outcome of the delivered software?)</a:t>
            </a:r>
          </a:p>
          <a:p>
            <a:pPr marL="514350" indent="-514350">
              <a:buFont typeface="+mj-lt"/>
              <a:buAutoNum type="arabicPeriod"/>
              <a:defRPr/>
            </a:pPr>
            <a:r>
              <a:rPr lang="en-US" b="1" dirty="0"/>
              <a:t>Personal Safety </a:t>
            </a:r>
            <a:r>
              <a:rPr lang="en-US" dirty="0"/>
              <a:t>(can you give bad news to your boss?)</a:t>
            </a:r>
          </a:p>
          <a:p>
            <a:pPr marL="514350" indent="-514350">
              <a:buFont typeface="+mj-lt"/>
              <a:buAutoNum type="arabicPeriod"/>
              <a:defRPr/>
            </a:pPr>
            <a:r>
              <a:rPr lang="en-US" b="1" dirty="0"/>
              <a:t>Easy Access to Outside Experts</a:t>
            </a:r>
          </a:p>
          <a:p>
            <a:pPr marL="514350" indent="-514350">
              <a:buFont typeface="+mj-lt"/>
              <a:buAutoNum type="arabicPeriod"/>
              <a:defRPr/>
            </a:pPr>
            <a:r>
              <a:rPr lang="en-US" b="1" dirty="0"/>
              <a:t>Strong Technical Environment </a:t>
            </a:r>
            <a:r>
              <a:rPr lang="en-US" dirty="0"/>
              <a:t>(SVN used? Test Automation?)</a:t>
            </a:r>
          </a:p>
          <a:p>
            <a:pPr marL="514350" indent="-514350">
              <a:buFont typeface="+mj-lt"/>
              <a:buAutoNum type="arabicPeriod"/>
              <a:defRPr/>
            </a:pPr>
            <a:r>
              <a:rPr lang="en-US" b="1" dirty="0"/>
              <a:t>Sunny Day Visibility </a:t>
            </a:r>
            <a:r>
              <a:rPr lang="en-US" dirty="0"/>
              <a:t>(Does everyone on the team understand the rate of progress being made on the product?)</a:t>
            </a:r>
          </a:p>
          <a:p>
            <a:pPr marL="514350" indent="-514350">
              <a:buFont typeface="+mj-lt"/>
              <a:buAutoNum type="arabicPeriod"/>
              <a:defRPr/>
            </a:pPr>
            <a:r>
              <a:rPr lang="en-US" b="1" dirty="0"/>
              <a:t>Regular Cadence or Rhythm </a:t>
            </a:r>
            <a:r>
              <a:rPr lang="en-US" dirty="0"/>
              <a:t>(Is heartbeat of the system on?)</a:t>
            </a:r>
          </a:p>
        </p:txBody>
      </p:sp>
      <p:sp>
        <p:nvSpPr>
          <p:cNvPr id="265221"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7CA84F-228A-425C-AE2C-E04D22288D65}" type="slidenum">
              <a:rPr lang="en-US" altLang="en-US" smtClean="0"/>
              <a:pPr/>
              <a:t>105</a:t>
            </a:fld>
            <a:endParaRPr lang="en-US" altLang="en-US"/>
          </a:p>
        </p:txBody>
      </p:sp>
    </p:spTree>
    <p:extLst>
      <p:ext uri="{BB962C8B-B14F-4D97-AF65-F5344CB8AC3E}">
        <p14:creationId xmlns:p14="http://schemas.microsoft.com/office/powerpoint/2010/main" val="18785717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Technical Debt</a:t>
            </a:r>
          </a:p>
        </p:txBody>
      </p:sp>
      <p:sp>
        <p:nvSpPr>
          <p:cNvPr id="250883" name="Content Placeholder 2"/>
          <p:cNvSpPr>
            <a:spLocks noGrp="1"/>
          </p:cNvSpPr>
          <p:nvPr>
            <p:ph idx="1"/>
          </p:nvPr>
        </p:nvSpPr>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50885"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99D787-A065-4441-A929-904730467D83}" type="slidenum">
              <a:rPr lang="en-US" altLang="en-US" smtClean="0"/>
              <a:pPr/>
              <a:t>106</a:t>
            </a:fld>
            <a:endParaRPr lang="en-US" altLang="en-US"/>
          </a:p>
        </p:txBody>
      </p:sp>
    </p:spTree>
    <p:extLst>
      <p:ext uri="{BB962C8B-B14F-4D97-AF65-F5344CB8AC3E}">
        <p14:creationId xmlns:p14="http://schemas.microsoft.com/office/powerpoint/2010/main" val="3925909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Travel Light</a:t>
            </a:r>
            <a:endParaRPr lang="en-US" dirty="0"/>
          </a:p>
        </p:txBody>
      </p:sp>
      <p:sp>
        <p:nvSpPr>
          <p:cNvPr id="2" name="Content Placeholder 1"/>
          <p:cNvSpPr>
            <a:spLocks noGrp="1"/>
          </p:cNvSpPr>
          <p:nvPr>
            <p:ph idx="1"/>
          </p:nvPr>
        </p:nvSpPr>
        <p:spPr/>
        <p:txBody>
          <a:bodyPr/>
          <a:lstStyle/>
          <a:p>
            <a:r>
              <a:rPr lang="en-IN" dirty="0"/>
              <a:t>Simple Design (Do Simple Things). Simplify Vigorously</a:t>
            </a:r>
          </a:p>
          <a:p>
            <a:r>
              <a:rPr lang="en-IN" dirty="0"/>
              <a:t>You Aren’t </a:t>
            </a:r>
            <a:r>
              <a:rPr lang="en-IN" dirty="0" err="1"/>
              <a:t>Gonna</a:t>
            </a:r>
            <a:r>
              <a:rPr lang="en-IN" dirty="0"/>
              <a:t> Need It (YAGNI), </a:t>
            </a:r>
          </a:p>
          <a:p>
            <a:r>
              <a:rPr lang="en-IN" dirty="0"/>
              <a:t>Once And Only Once (DRY), </a:t>
            </a:r>
          </a:p>
          <a:p>
            <a:r>
              <a:rPr lang="en-IN" dirty="0"/>
              <a:t>TAGRI (They aren't </a:t>
            </a:r>
            <a:r>
              <a:rPr lang="en-IN" dirty="0" err="1"/>
              <a:t>gonna</a:t>
            </a:r>
            <a:r>
              <a:rPr lang="en-IN" dirty="0"/>
              <a:t> Read It)</a:t>
            </a:r>
          </a:p>
          <a:p>
            <a:endParaRPr lang="en-US" dirty="0"/>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107</a:t>
            </a:fld>
            <a:endParaRPr lang="en-US"/>
          </a:p>
        </p:txBody>
      </p:sp>
    </p:spTree>
    <p:extLst>
      <p:ext uri="{BB962C8B-B14F-4D97-AF65-F5344CB8AC3E}">
        <p14:creationId xmlns:p14="http://schemas.microsoft.com/office/powerpoint/2010/main" val="6681230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Osmotic Communication</a:t>
            </a:r>
          </a:p>
        </p:txBody>
      </p:sp>
      <p:sp>
        <p:nvSpPr>
          <p:cNvPr id="3" name="Content Placeholder 2"/>
          <p:cNvSpPr>
            <a:spLocks noGrp="1"/>
          </p:cNvSpPr>
          <p:nvPr>
            <p:ph idx="1"/>
          </p:nvPr>
        </p:nvSpPr>
        <p:spPr/>
        <p:txBody>
          <a:bodyPr>
            <a:normAutofit fontScale="70000" lnSpcReduction="20000"/>
          </a:bodyPr>
          <a:lstStyle/>
          <a:p>
            <a:pPr>
              <a:buFont typeface="Arial" charset="0"/>
              <a:buChar char="•"/>
              <a:defRPr/>
            </a:pPr>
            <a:r>
              <a:rPr lang="en-US" dirty="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a:t>Whoever need the information can go and get the information without wasting time in requesting, making, sending, receiving the information</a:t>
            </a:r>
          </a:p>
          <a:p>
            <a:pPr>
              <a:buFont typeface="Arial" charset="0"/>
              <a:buChar char="•"/>
              <a:defRPr/>
            </a:pPr>
            <a:r>
              <a:rPr lang="en-US" dirty="0"/>
              <a:t>Benefits</a:t>
            </a:r>
          </a:p>
          <a:p>
            <a:pPr lvl="1">
              <a:buFont typeface="Arial" charset="0"/>
              <a:buChar char="–"/>
              <a:defRPr/>
            </a:pPr>
            <a:r>
              <a:rPr lang="en-US" dirty="0"/>
              <a:t>Least cost, effort and time waste in communication</a:t>
            </a:r>
          </a:p>
          <a:p>
            <a:pPr lvl="1">
              <a:buFont typeface="Arial" charset="0"/>
              <a:buChar char="–"/>
              <a:defRPr/>
            </a:pPr>
            <a:r>
              <a:rPr lang="en-US" dirty="0"/>
              <a:t>Updated information is always available without making new reports</a:t>
            </a:r>
          </a:p>
          <a:p>
            <a:pPr lvl="1">
              <a:buFont typeface="Arial" charset="0"/>
              <a:buChar char="–"/>
              <a:defRPr/>
            </a:pPr>
            <a:r>
              <a:rPr lang="en-US" dirty="0"/>
              <a:t>People can get whatever particular information they are looking for</a:t>
            </a:r>
          </a:p>
          <a:p>
            <a:pPr lvl="1">
              <a:buFont typeface="Arial" charset="0"/>
              <a:buChar char="–"/>
              <a:defRPr/>
            </a:pPr>
            <a:r>
              <a:rPr lang="en-US" dirty="0"/>
              <a:t>Happens at the same time</a:t>
            </a:r>
          </a:p>
          <a:p>
            <a:pPr lvl="1">
              <a:buFont typeface="Arial" charset="0"/>
              <a:buChar char="–"/>
              <a:defRPr/>
            </a:pPr>
            <a:r>
              <a:rPr lang="en-US" dirty="0"/>
              <a:t>Feedback loop is quick</a:t>
            </a:r>
          </a:p>
          <a:p>
            <a:pPr lvl="1">
              <a:buFont typeface="Arial" charset="0"/>
              <a:buChar char="–"/>
              <a:defRPr/>
            </a:pPr>
            <a:r>
              <a:rPr lang="en-US" dirty="0"/>
              <a:t>Those people who are left in regular reporting also get benefitted</a:t>
            </a:r>
          </a:p>
          <a:p>
            <a:pPr lvl="1">
              <a:buFont typeface="Arial" charset="0"/>
              <a:buChar char="–"/>
              <a:defRPr/>
            </a:pPr>
            <a:r>
              <a:rPr lang="en-US" dirty="0"/>
              <a:t>No junk, old, repetitive information, but fresh and useful.</a:t>
            </a:r>
          </a:p>
          <a:p>
            <a:pPr>
              <a:buFont typeface="Arial" charset="0"/>
              <a:buChar char="•"/>
              <a:defRPr/>
            </a:pPr>
            <a:r>
              <a:rPr lang="en-US" dirty="0" err="1"/>
              <a:t>Dis</a:t>
            </a:r>
            <a:r>
              <a:rPr lang="en-US" dirty="0"/>
              <a:t>-benefits</a:t>
            </a:r>
          </a:p>
          <a:p>
            <a:pPr lvl="1">
              <a:buFont typeface="Arial" charset="0"/>
              <a:buChar char="–"/>
              <a:defRPr/>
            </a:pPr>
            <a:r>
              <a:rPr lang="en-US" dirty="0"/>
              <a:t>Some people get extra information which they do not need</a:t>
            </a:r>
          </a:p>
          <a:p>
            <a:pPr lvl="1">
              <a:buFont typeface="Arial" charset="0"/>
              <a:buChar char="–"/>
              <a:defRPr/>
            </a:pPr>
            <a:r>
              <a:rPr lang="en-US" dirty="0"/>
              <a:t>It is left to individual’s interpretation </a:t>
            </a:r>
          </a:p>
          <a:p>
            <a:pPr>
              <a:buFont typeface="Arial" charset="0"/>
              <a:buChar char="•"/>
              <a:defRPr/>
            </a:pPr>
            <a:endParaRPr lang="en-US" dirty="0"/>
          </a:p>
        </p:txBody>
      </p:sp>
      <p:sp>
        <p:nvSpPr>
          <p:cNvPr id="287749"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700794-91E5-45E0-8C7C-C64D70F15E8C}" type="slidenum">
              <a:rPr lang="en-US" altLang="en-US" smtClean="0"/>
              <a:pPr/>
              <a:t>108</a:t>
            </a:fld>
            <a:endParaRPr lang="en-US" altLang="en-US"/>
          </a:p>
        </p:txBody>
      </p:sp>
    </p:spTree>
    <p:extLst>
      <p:ext uri="{BB962C8B-B14F-4D97-AF65-F5344CB8AC3E}">
        <p14:creationId xmlns:p14="http://schemas.microsoft.com/office/powerpoint/2010/main" val="228321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7" name="Slide Number Placeholder 14"/>
          <p:cNvSpPr>
            <a:spLocks noGrp="1"/>
          </p:cNvSpPr>
          <p:nvPr>
            <p:ph type="sldNum"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21EC8E-E6C0-4051-B516-7C0E2E4EC701}" type="slidenum">
              <a:rPr lang="en-US" altLang="en-US" smtClean="0"/>
              <a:pPr/>
              <a:t>109</a:t>
            </a:fld>
            <a:endParaRPr lang="en-US" altLang="en-US"/>
          </a:p>
        </p:txBody>
      </p:sp>
      <p:sp>
        <p:nvSpPr>
          <p:cNvPr id="15362" name="Title 1"/>
          <p:cNvSpPr>
            <a:spLocks noGrp="1"/>
          </p:cNvSpPr>
          <p:nvPr>
            <p:ph type="title"/>
          </p:nvPr>
        </p:nvSpPr>
        <p:spPr/>
        <p:txBody>
          <a:bodyPr>
            <a:normAutofit/>
          </a:bodyPr>
          <a:lstStyle/>
          <a:p>
            <a:pPr>
              <a:defRPr/>
            </a:pPr>
            <a:r>
              <a:t>Information Radiator</a:t>
            </a:r>
          </a:p>
        </p:txBody>
      </p:sp>
      <p:pic>
        <p:nvPicPr>
          <p:cNvPr id="285700" name="Picture 2" descr="http://www.xqa.com.ar/visualmanagement/wp-content/black_board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p:cNvSpPr/>
          <p:nvPr/>
        </p:nvSpPr>
        <p:spPr>
          <a:xfrm>
            <a:off x="152400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p:cNvSpPr/>
          <p:nvPr/>
        </p:nvSpPr>
        <p:spPr>
          <a:xfrm>
            <a:off x="152400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p:cNvSpPr/>
          <p:nvPr/>
        </p:nvSpPr>
        <p:spPr>
          <a:xfrm rot="16200000">
            <a:off x="3733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p:cNvSpPr/>
          <p:nvPr/>
        </p:nvSpPr>
        <p:spPr>
          <a:xfrm rot="16200000">
            <a:off x="6400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p:cNvSpPr/>
          <p:nvPr/>
        </p:nvSpPr>
        <p:spPr>
          <a:xfrm rot="16200000">
            <a:off x="8534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p:cNvSpPr/>
          <p:nvPr/>
        </p:nvSpPr>
        <p:spPr>
          <a:xfrm rot="9378080">
            <a:off x="9074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Tree>
    <p:extLst>
      <p:ext uri="{BB962C8B-B14F-4D97-AF65-F5344CB8AC3E}">
        <p14:creationId xmlns:p14="http://schemas.microsoft.com/office/powerpoint/2010/main" val="3916744256"/>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t>Value of Delivered and non-used Features</a:t>
            </a:r>
          </a:p>
        </p:txBody>
      </p:sp>
      <p:sp>
        <p:nvSpPr>
          <p:cNvPr id="678917" name="Slide Number Placeholder 7"/>
          <p:cNvSpPr>
            <a:spLocks noGrp="1"/>
          </p:cNvSpPr>
          <p:nvPr>
            <p:ph type="sldNum" sz="quarter" idx="14"/>
          </p:nvPr>
        </p:nvSpPr>
        <p:spPr bwMode="auto">
          <a:xfrm>
            <a:off x="0" y="6475413"/>
            <a:ext cx="812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7BC577-8DCD-451F-88B9-ECB32A7AC9ED}" type="slidenum">
              <a:rPr lang="en-US" altLang="en-US" smtClean="0"/>
              <a:pPr/>
              <a:t>11</a:t>
            </a:fld>
            <a:endParaRPr lang="en-US" altLang="en-US"/>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887413"/>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7056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Time-boxing</a:t>
            </a:r>
          </a:p>
        </p:txBody>
      </p:sp>
      <p:sp>
        <p:nvSpPr>
          <p:cNvPr id="3" name="Content Placeholder 2"/>
          <p:cNvSpPr>
            <a:spLocks noGrp="1"/>
          </p:cNvSpPr>
          <p:nvPr>
            <p:ph idx="1"/>
          </p:nvPr>
        </p:nvSpPr>
        <p:spPr/>
        <p:txBody>
          <a:bodyPr>
            <a:normAutofit lnSpcReduction="10000"/>
          </a:bodyPr>
          <a:lstStyle/>
          <a:p>
            <a:pPr>
              <a:buFont typeface="Arial" charset="0"/>
              <a:buChar char="•"/>
              <a:defRPr/>
            </a:pPr>
            <a:r>
              <a:rPr lang="en-US" dirty="0"/>
              <a:t>Iteration length is time-boxed.</a:t>
            </a:r>
          </a:p>
          <a:p>
            <a:pPr>
              <a:buFont typeface="Arial" charset="0"/>
              <a:buChar char="•"/>
              <a:defRPr/>
            </a:pPr>
            <a:r>
              <a:rPr lang="en-US" dirty="0"/>
              <a:t>Following sequence of activities takes place in any time-boxed iteration</a:t>
            </a:r>
          </a:p>
          <a:p>
            <a:pPr lvl="1">
              <a:buFont typeface="Arial" charset="0"/>
              <a:buChar char="–"/>
              <a:defRPr/>
            </a:pPr>
            <a:r>
              <a:rPr lang="en-US" dirty="0"/>
              <a:t>Grooming product backlog (done by product owner, in parallel to iteration work)</a:t>
            </a:r>
          </a:p>
          <a:p>
            <a:pPr lvl="1">
              <a:buFont typeface="Arial" charset="0"/>
              <a:buChar char="–"/>
              <a:defRPr/>
            </a:pPr>
            <a:r>
              <a:rPr lang="en-US" dirty="0"/>
              <a:t>Iteration Planning (1 hour for every week of iteration)</a:t>
            </a:r>
          </a:p>
          <a:p>
            <a:pPr lvl="1">
              <a:buFont typeface="Arial" charset="0"/>
              <a:buChar char="–"/>
              <a:defRPr/>
            </a:pPr>
            <a:r>
              <a:rPr lang="en-US" dirty="0"/>
              <a:t>Daily stand-up (15 min, max 2 min for one person, typical team size of agile team is 7±2)</a:t>
            </a:r>
          </a:p>
          <a:p>
            <a:pPr lvl="1">
              <a:buFont typeface="Arial" charset="0"/>
              <a:buChar char="–"/>
              <a:defRPr/>
            </a:pPr>
            <a:r>
              <a:rPr lang="en-US" dirty="0"/>
              <a:t>Regular iteration work</a:t>
            </a:r>
          </a:p>
          <a:p>
            <a:pPr lvl="1">
              <a:buFont typeface="Arial" charset="0"/>
              <a:buChar char="–"/>
              <a:defRPr/>
            </a:pPr>
            <a:r>
              <a:rPr lang="en-US" dirty="0"/>
              <a:t>Iteration Review (1 hour for every week of iteration)</a:t>
            </a:r>
          </a:p>
          <a:p>
            <a:pPr lvl="1">
              <a:buFont typeface="Arial" charset="0"/>
              <a:buChar char="–"/>
              <a:defRPr/>
            </a:pPr>
            <a:r>
              <a:rPr lang="en-US" dirty="0"/>
              <a:t>Iteration Retrospective (1 hours for every week of iteration)</a:t>
            </a:r>
          </a:p>
          <a:p>
            <a:pPr>
              <a:buFont typeface="Arial" charset="0"/>
              <a:buChar char="•"/>
              <a:defRPr/>
            </a:pPr>
            <a:endParaRPr lang="en-US" dirty="0"/>
          </a:p>
          <a:p>
            <a:pPr>
              <a:buFont typeface="Arial" charset="0"/>
              <a:buChar char="•"/>
              <a:defRPr/>
            </a:pPr>
            <a:endParaRPr lang="en-US" dirty="0"/>
          </a:p>
        </p:txBody>
      </p:sp>
      <p:sp>
        <p:nvSpPr>
          <p:cNvPr id="355333"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879651-C8F1-4AAB-B451-DE7079DC107C}" type="slidenum">
              <a:rPr lang="en-US" altLang="en-US" smtClean="0"/>
              <a:pPr/>
              <a:t>110</a:t>
            </a:fld>
            <a:endParaRPr lang="en-US" altLang="en-US"/>
          </a:p>
        </p:txBody>
      </p:sp>
    </p:spTree>
    <p:extLst>
      <p:ext uri="{BB962C8B-B14F-4D97-AF65-F5344CB8AC3E}">
        <p14:creationId xmlns:p14="http://schemas.microsoft.com/office/powerpoint/2010/main" val="30674292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Definition of Done (</a:t>
            </a:r>
            <a:r>
              <a:rPr err="1"/>
              <a:t>DoD</a:t>
            </a:r>
            <a:r>
              <a:t>)</a:t>
            </a:r>
          </a:p>
        </p:txBody>
      </p:sp>
      <p:sp>
        <p:nvSpPr>
          <p:cNvPr id="545795" name="Content Placeholder 2"/>
          <p:cNvSpPr>
            <a:spLocks noGrp="1"/>
          </p:cNvSpPr>
          <p:nvPr>
            <p:ph idx="1"/>
          </p:nvPr>
        </p:nvSpPr>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54579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AA61DB-DCD2-49B5-97F5-EDF8F7EB54B6}" type="slidenum">
              <a:rPr lang="en-US" altLang="en-US" smtClean="0"/>
              <a:pPr/>
              <a:t>111</a:t>
            </a:fld>
            <a:endParaRPr lang="en-US" altLang="en-US"/>
          </a:p>
        </p:txBody>
      </p:sp>
    </p:spTree>
    <p:extLst>
      <p:ext uri="{BB962C8B-B14F-4D97-AF65-F5344CB8AC3E}">
        <p14:creationId xmlns:p14="http://schemas.microsoft.com/office/powerpoint/2010/main" val="12502441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Definition of Done (</a:t>
            </a:r>
            <a:r>
              <a:rPr err="1"/>
              <a:t>DoD</a:t>
            </a:r>
            <a:r>
              <a:t>)</a:t>
            </a:r>
          </a:p>
        </p:txBody>
      </p:sp>
      <p:sp>
        <p:nvSpPr>
          <p:cNvPr id="547843" name="Content Placeholder 2"/>
          <p:cNvSpPr>
            <a:spLocks noGrp="1"/>
          </p:cNvSpPr>
          <p:nvPr>
            <p:ph idx="1"/>
          </p:nvPr>
        </p:nvSpPr>
        <p:spPr/>
        <p:txBody>
          <a:bodyPr/>
          <a:lstStyle/>
          <a:p>
            <a:pPr>
              <a:buFont typeface="Arial" panose="020B0604020202020204" pitchFamily="34" charset="0"/>
              <a:buNone/>
            </a:pPr>
            <a:r>
              <a:rPr lang="en-US" altLang="en-US" b="1"/>
              <a:t>Story “Done”</a:t>
            </a:r>
          </a:p>
          <a:p>
            <a:pPr lvl="1"/>
            <a:r>
              <a:rPr lang="en-US" altLang="en-US"/>
              <a:t>Unit test should provide 60-70% test coverage </a:t>
            </a:r>
          </a:p>
          <a:p>
            <a:pPr lvl="1"/>
            <a:r>
              <a:rPr lang="en-US" altLang="en-US"/>
              <a:t>Story is either written in pair or reviewed by peer</a:t>
            </a:r>
          </a:p>
          <a:p>
            <a:pPr lvl="1"/>
            <a:r>
              <a:rPr lang="en-US" altLang="en-US"/>
              <a:t>All code checked in</a:t>
            </a:r>
          </a:p>
          <a:p>
            <a:pPr lvl="1"/>
            <a:r>
              <a:rPr lang="en-US" altLang="en-US"/>
              <a:t>All unit code passed</a:t>
            </a:r>
          </a:p>
          <a:p>
            <a:pPr lvl="1"/>
            <a:r>
              <a:rPr lang="en-US" altLang="en-US"/>
              <a:t>All acceptance test case passed</a:t>
            </a:r>
          </a:p>
          <a:p>
            <a:pPr lvl="1"/>
            <a:r>
              <a:rPr lang="en-US" altLang="en-US"/>
              <a:t>Story accepted by owner</a:t>
            </a:r>
          </a:p>
          <a:p>
            <a:endParaRPr lang="en-US" altLang="en-US"/>
          </a:p>
          <a:p>
            <a:endParaRPr lang="en-US" altLang="en-US"/>
          </a:p>
        </p:txBody>
      </p:sp>
      <p:sp>
        <p:nvSpPr>
          <p:cNvPr id="547845"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E4D485-AA94-470B-A534-0FED3B61880E}" type="slidenum">
              <a:rPr lang="en-US" altLang="en-US" smtClean="0"/>
              <a:pPr/>
              <a:t>112</a:t>
            </a:fld>
            <a:endParaRPr lang="en-US" altLang="en-US"/>
          </a:p>
        </p:txBody>
      </p:sp>
    </p:spTree>
    <p:extLst>
      <p:ext uri="{BB962C8B-B14F-4D97-AF65-F5344CB8AC3E}">
        <p14:creationId xmlns:p14="http://schemas.microsoft.com/office/powerpoint/2010/main" val="15578739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Definition of Done (</a:t>
            </a:r>
            <a:r>
              <a:rPr err="1"/>
              <a:t>DoD</a:t>
            </a:r>
            <a:r>
              <a:t>)</a:t>
            </a:r>
          </a:p>
        </p:txBody>
      </p:sp>
      <p:sp>
        <p:nvSpPr>
          <p:cNvPr id="3" name="Content Placeholder 2"/>
          <p:cNvSpPr>
            <a:spLocks noGrp="1"/>
          </p:cNvSpPr>
          <p:nvPr>
            <p:ph idx="1"/>
          </p:nvPr>
        </p:nvSpPr>
        <p:spPr/>
        <p:txBody>
          <a:bodyPr>
            <a:normAutofit/>
          </a:bodyPr>
          <a:lstStyle/>
          <a:p>
            <a:pPr>
              <a:buFont typeface="Arial" panose="020B0604020202020204" pitchFamily="34" charset="0"/>
              <a:buNone/>
              <a:defRPr/>
            </a:pPr>
            <a:r>
              <a:rPr lang="en-US" b="1" dirty="0"/>
              <a:t>Iteration “Done”</a:t>
            </a:r>
          </a:p>
          <a:p>
            <a:pPr lvl="1">
              <a:buFont typeface="Arial" charset="0"/>
              <a:buChar char="–"/>
              <a:defRPr/>
            </a:pPr>
            <a:r>
              <a:rPr lang="en-US" dirty="0"/>
              <a:t>Iteration should have defined Iteration Goal</a:t>
            </a:r>
          </a:p>
          <a:p>
            <a:pPr lvl="1">
              <a:buFont typeface="Arial" charset="0"/>
              <a:buChar char="–"/>
              <a:defRPr/>
            </a:pPr>
            <a:r>
              <a:rPr lang="en-US" dirty="0"/>
              <a:t>All acceptance test cases should run for all user stories in Iteration</a:t>
            </a:r>
          </a:p>
          <a:p>
            <a:pPr lvl="1">
              <a:buFont typeface="Arial" charset="0"/>
              <a:buChar char="–"/>
              <a:defRPr/>
            </a:pPr>
            <a:r>
              <a:rPr lang="en-US" dirty="0"/>
              <a:t>All stories completed must be accepted by the product owner</a:t>
            </a:r>
          </a:p>
          <a:p>
            <a:pPr lvl="1">
              <a:buFont typeface="Arial" charset="0"/>
              <a:buChar char="–"/>
              <a:defRPr/>
            </a:pPr>
            <a:r>
              <a:rPr lang="en-US" dirty="0"/>
              <a:t>Defects identified are fixed or planned for future</a:t>
            </a:r>
          </a:p>
          <a:p>
            <a:pPr lvl="1">
              <a:buFont typeface="Arial" charset="0"/>
              <a:buChar char="–"/>
              <a:defRPr/>
            </a:pPr>
            <a:r>
              <a:rPr lang="en-US" dirty="0"/>
              <a:t>Code performance is tested and accepted</a:t>
            </a:r>
          </a:p>
          <a:p>
            <a:pPr lvl="1">
              <a:buFont typeface="Arial" charset="0"/>
              <a:buChar char="–"/>
              <a:defRPr/>
            </a:pPr>
            <a:r>
              <a:rPr lang="en-US" dirty="0"/>
              <a:t>If database is involved then database script should be available, automated and tested</a:t>
            </a:r>
          </a:p>
          <a:p>
            <a:pPr lvl="1">
              <a:buFont typeface="Arial" charset="0"/>
              <a:buChar char="–"/>
              <a:defRPr/>
            </a:pPr>
            <a:r>
              <a:rPr lang="en-US" dirty="0"/>
              <a:t>Backup of iteration work product is taken</a:t>
            </a:r>
          </a:p>
          <a:p>
            <a:pPr>
              <a:buFont typeface="Arial" charset="0"/>
              <a:buChar char="•"/>
              <a:defRPr/>
            </a:pPr>
            <a:endParaRPr lang="en-US" dirty="0"/>
          </a:p>
        </p:txBody>
      </p:sp>
      <p:sp>
        <p:nvSpPr>
          <p:cNvPr id="549893"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0292E3-320A-4E7C-8854-C28005022247}" type="slidenum">
              <a:rPr lang="en-US" altLang="en-US" smtClean="0"/>
              <a:pPr/>
              <a:t>113</a:t>
            </a:fld>
            <a:endParaRPr lang="en-US" altLang="en-US"/>
          </a:p>
        </p:txBody>
      </p:sp>
    </p:spTree>
    <p:extLst>
      <p:ext uri="{BB962C8B-B14F-4D97-AF65-F5344CB8AC3E}">
        <p14:creationId xmlns:p14="http://schemas.microsoft.com/office/powerpoint/2010/main" val="24299169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t>Definition of Done (</a:t>
            </a:r>
            <a:r>
              <a:rPr err="1"/>
              <a:t>DoD</a:t>
            </a:r>
            <a:r>
              <a:t>)</a:t>
            </a:r>
          </a:p>
        </p:txBody>
      </p:sp>
      <p:sp>
        <p:nvSpPr>
          <p:cNvPr id="551939" name="Content Placeholder 2"/>
          <p:cNvSpPr>
            <a:spLocks noGrp="1"/>
          </p:cNvSpPr>
          <p:nvPr>
            <p:ph idx="1"/>
          </p:nvPr>
        </p:nvSpPr>
        <p:spPr/>
        <p:txBody>
          <a:bodyPr/>
          <a:lstStyle/>
          <a:p>
            <a:pPr>
              <a:buFont typeface="Arial" panose="020B0604020202020204" pitchFamily="34" charset="0"/>
              <a:buNone/>
            </a:pPr>
            <a:r>
              <a:rPr lang="en-US" altLang="en-US" b="1"/>
              <a:t>Release “Done”</a:t>
            </a:r>
          </a:p>
          <a:p>
            <a:pPr lvl="1"/>
            <a:r>
              <a:rPr lang="en-US" altLang="en-US"/>
              <a:t>Release should have defined Release Goal</a:t>
            </a:r>
          </a:p>
          <a:p>
            <a:pPr lvl="1"/>
            <a:r>
              <a:rPr lang="en-US" altLang="en-US"/>
              <a:t>Product has formal release date</a:t>
            </a:r>
          </a:p>
          <a:p>
            <a:pPr lvl="1"/>
            <a:r>
              <a:rPr lang="en-US" altLang="en-US"/>
              <a:t>Product is deployed on staging area</a:t>
            </a:r>
          </a:p>
          <a:p>
            <a:pPr lvl="1"/>
            <a:r>
              <a:rPr lang="en-US" altLang="en-US"/>
              <a:t>Stress testing done and results accepted</a:t>
            </a:r>
          </a:p>
          <a:p>
            <a:pPr lvl="1"/>
            <a:r>
              <a:rPr lang="en-US" altLang="en-US"/>
              <a:t>All non-functional requirements are tested and results accepted</a:t>
            </a:r>
          </a:p>
          <a:p>
            <a:pPr lvl="1"/>
            <a:r>
              <a:rPr lang="en-US" altLang="en-US"/>
              <a:t>Required documentation is available</a:t>
            </a:r>
          </a:p>
          <a:p>
            <a:pPr lvl="1"/>
            <a:r>
              <a:rPr lang="en-US" altLang="en-US"/>
              <a:t>Release should not have any known bug</a:t>
            </a:r>
          </a:p>
        </p:txBody>
      </p:sp>
      <p:sp>
        <p:nvSpPr>
          <p:cNvPr id="551941"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D272AC-E801-4593-9710-BED54BDC0259}" type="slidenum">
              <a:rPr lang="en-US" altLang="en-US" smtClean="0"/>
              <a:pPr/>
              <a:t>114</a:t>
            </a:fld>
            <a:endParaRPr lang="en-US" altLang="en-US"/>
          </a:p>
        </p:txBody>
      </p:sp>
    </p:spTree>
    <p:extLst>
      <p:ext uri="{BB962C8B-B14F-4D97-AF65-F5344CB8AC3E}">
        <p14:creationId xmlns:p14="http://schemas.microsoft.com/office/powerpoint/2010/main" val="36050426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Verdana"/>
                <a:ea typeface="Verdana"/>
                <a:cs typeface="Verdana"/>
                <a:sym typeface="Verdana"/>
              </a:rPr>
              <a:t>Scaling Scrum</a:t>
            </a:r>
            <a:r>
              <a:rPr lang="en-US" dirty="0">
                <a:solidFill>
                  <a:srgbClr val="000000"/>
                </a:solidFill>
                <a:latin typeface="Verdana"/>
                <a:ea typeface="Verdana"/>
                <a:cs typeface="Verdana"/>
                <a:sym typeface="Verdana"/>
              </a:rPr>
              <a:t> </a:t>
            </a:r>
            <a:endParaRPr lang="en-US" dirty="0"/>
          </a:p>
        </p:txBody>
      </p:sp>
      <p:sp>
        <p:nvSpPr>
          <p:cNvPr id="934" name="Shape 934"/>
          <p:cNvSpPr txBox="1">
            <a:spLocks noGrp="1"/>
          </p:cNvSpPr>
          <p:nvPr>
            <p:ph sz="quarter" idx="4294967295"/>
          </p:nvPr>
        </p:nvSpPr>
        <p:spPr>
          <a:xfrm>
            <a:off x="2635250" y="992189"/>
            <a:ext cx="8032750" cy="5291137"/>
          </a:xfrm>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000000"/>
              </a:buClr>
              <a:buSzPct val="25000"/>
              <a:buNone/>
            </a:pPr>
            <a:r>
              <a:rPr lang="en-US" sz="2800">
                <a:solidFill>
                  <a:srgbClr val="000000"/>
                </a:solidFill>
                <a:latin typeface="Verdana"/>
                <a:ea typeface="Verdana"/>
                <a:cs typeface="Verdana"/>
                <a:sym typeface="Verdana"/>
              </a:rPr>
              <a:t>    </a:t>
            </a:r>
          </a:p>
        </p:txBody>
      </p:sp>
    </p:spTree>
    <p:extLst>
      <p:ext uri="{BB962C8B-B14F-4D97-AF65-F5344CB8AC3E}">
        <p14:creationId xmlns:p14="http://schemas.microsoft.com/office/powerpoint/2010/main" val="1253441516"/>
      </p:ext>
    </p:extLst>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000000"/>
                </a:solidFill>
                <a:latin typeface="Verdana"/>
                <a:ea typeface="Verdana"/>
                <a:cs typeface="Verdana"/>
                <a:sym typeface="Verdana"/>
              </a:rPr>
              <a:t>SCRUM of SCRUMS</a:t>
            </a:r>
            <a:r>
              <a:rPr lang="en-US" b="0" dirty="0">
                <a:solidFill>
                  <a:srgbClr val="000000"/>
                </a:solidFill>
                <a:latin typeface="Verdana"/>
                <a:ea typeface="Verdana"/>
                <a:cs typeface="Verdana"/>
                <a:sym typeface="Verdana"/>
              </a:rPr>
              <a:t> </a:t>
            </a:r>
            <a:endParaRPr lang="en-US" dirty="0"/>
          </a:p>
        </p:txBody>
      </p:sp>
      <p:pic>
        <p:nvPicPr>
          <p:cNvPr id="4" name="Picture 3"/>
          <p:cNvPicPr>
            <a:picLocks noChangeAspect="1"/>
          </p:cNvPicPr>
          <p:nvPr/>
        </p:nvPicPr>
        <p:blipFill>
          <a:blip r:embed="rId3"/>
          <a:stretch>
            <a:fillRect/>
          </a:stretch>
        </p:blipFill>
        <p:spPr>
          <a:xfrm>
            <a:off x="1666875" y="1538287"/>
            <a:ext cx="8858250" cy="3781425"/>
          </a:xfrm>
          <a:prstGeom prst="rect">
            <a:avLst/>
          </a:prstGeom>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116</a:t>
            </a:fld>
            <a:endParaRPr lang="en-US"/>
          </a:p>
        </p:txBody>
      </p:sp>
    </p:spTree>
    <p:extLst>
      <p:ext uri="{BB962C8B-B14F-4D97-AF65-F5344CB8AC3E}">
        <p14:creationId xmlns:p14="http://schemas.microsoft.com/office/powerpoint/2010/main" val="2803307990"/>
      </p:ext>
    </p:extLst>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0000"/>
                </a:solidFill>
                <a:latin typeface="Verdana"/>
                <a:ea typeface="Verdana"/>
                <a:cs typeface="Verdana"/>
                <a:sym typeface="Verdana"/>
              </a:rPr>
              <a:t>Scrum of Scrums</a:t>
            </a:r>
            <a:endParaRPr lang="en-US" dirty="0"/>
          </a:p>
        </p:txBody>
      </p:sp>
      <p:sp>
        <p:nvSpPr>
          <p:cNvPr id="946" name="Shape 946"/>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sp>
        <p:nvSpPr>
          <p:cNvPr id="947" name="Shape 947"/>
          <p:cNvSpPr/>
          <p:nvPr/>
        </p:nvSpPr>
        <p:spPr>
          <a:xfrm>
            <a:off x="2514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48" name="Shape 948"/>
          <p:cNvSpPr/>
          <p:nvPr/>
        </p:nvSpPr>
        <p:spPr>
          <a:xfrm>
            <a:off x="2743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49" name="Shape 949"/>
          <p:cNvSpPr/>
          <p:nvPr/>
        </p:nvSpPr>
        <p:spPr>
          <a:xfrm>
            <a:off x="2514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0" name="Shape 950"/>
          <p:cNvSpPr/>
          <p:nvPr/>
        </p:nvSpPr>
        <p:spPr>
          <a:xfrm>
            <a:off x="2743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1" name="Shape 951"/>
          <p:cNvSpPr/>
          <p:nvPr/>
        </p:nvSpPr>
        <p:spPr>
          <a:xfrm>
            <a:off x="2971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2" name="Shape 952"/>
          <p:cNvSpPr/>
          <p:nvPr/>
        </p:nvSpPr>
        <p:spPr>
          <a:xfrm>
            <a:off x="2971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3" name="Shape 953"/>
          <p:cNvSpPr/>
          <p:nvPr/>
        </p:nvSpPr>
        <p:spPr>
          <a:xfrm>
            <a:off x="2514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4" name="Shape 954"/>
          <p:cNvSpPr/>
          <p:nvPr/>
        </p:nvSpPr>
        <p:spPr>
          <a:xfrm>
            <a:off x="2743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5" name="Shape 955"/>
          <p:cNvSpPr/>
          <p:nvPr/>
        </p:nvSpPr>
        <p:spPr>
          <a:xfrm>
            <a:off x="2971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6" name="Shape 956"/>
          <p:cNvSpPr/>
          <p:nvPr/>
        </p:nvSpPr>
        <p:spPr>
          <a:xfrm>
            <a:off x="3276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7" name="Shape 957"/>
          <p:cNvSpPr/>
          <p:nvPr/>
        </p:nvSpPr>
        <p:spPr>
          <a:xfrm>
            <a:off x="3505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8" name="Shape 958"/>
          <p:cNvSpPr/>
          <p:nvPr/>
        </p:nvSpPr>
        <p:spPr>
          <a:xfrm>
            <a:off x="3276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9" name="Shape 959"/>
          <p:cNvSpPr/>
          <p:nvPr/>
        </p:nvSpPr>
        <p:spPr>
          <a:xfrm>
            <a:off x="3505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0" name="Shape 960"/>
          <p:cNvSpPr/>
          <p:nvPr/>
        </p:nvSpPr>
        <p:spPr>
          <a:xfrm>
            <a:off x="3733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1" name="Shape 961"/>
          <p:cNvSpPr/>
          <p:nvPr/>
        </p:nvSpPr>
        <p:spPr>
          <a:xfrm>
            <a:off x="3733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2" name="Shape 962"/>
          <p:cNvSpPr/>
          <p:nvPr/>
        </p:nvSpPr>
        <p:spPr>
          <a:xfrm>
            <a:off x="3276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3" name="Shape 963"/>
          <p:cNvSpPr/>
          <p:nvPr/>
        </p:nvSpPr>
        <p:spPr>
          <a:xfrm>
            <a:off x="3505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4" name="Shape 964"/>
          <p:cNvSpPr/>
          <p:nvPr/>
        </p:nvSpPr>
        <p:spPr>
          <a:xfrm>
            <a:off x="3733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5" name="Shape 965"/>
          <p:cNvSpPr/>
          <p:nvPr/>
        </p:nvSpPr>
        <p:spPr>
          <a:xfrm>
            <a:off x="3276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6" name="Shape 966"/>
          <p:cNvSpPr/>
          <p:nvPr/>
        </p:nvSpPr>
        <p:spPr>
          <a:xfrm>
            <a:off x="3505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7" name="Shape 967"/>
          <p:cNvSpPr/>
          <p:nvPr/>
        </p:nvSpPr>
        <p:spPr>
          <a:xfrm>
            <a:off x="3276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8" name="Shape 968"/>
          <p:cNvSpPr/>
          <p:nvPr/>
        </p:nvSpPr>
        <p:spPr>
          <a:xfrm>
            <a:off x="3505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9" name="Shape 969"/>
          <p:cNvSpPr/>
          <p:nvPr/>
        </p:nvSpPr>
        <p:spPr>
          <a:xfrm>
            <a:off x="3733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0" name="Shape 970"/>
          <p:cNvSpPr/>
          <p:nvPr/>
        </p:nvSpPr>
        <p:spPr>
          <a:xfrm>
            <a:off x="3733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1" name="Shape 971"/>
          <p:cNvSpPr/>
          <p:nvPr/>
        </p:nvSpPr>
        <p:spPr>
          <a:xfrm>
            <a:off x="3276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2" name="Shape 972"/>
          <p:cNvSpPr/>
          <p:nvPr/>
        </p:nvSpPr>
        <p:spPr>
          <a:xfrm>
            <a:off x="3505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3" name="Shape 973"/>
          <p:cNvSpPr/>
          <p:nvPr/>
        </p:nvSpPr>
        <p:spPr>
          <a:xfrm>
            <a:off x="3733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4" name="Shape 974"/>
          <p:cNvSpPr/>
          <p:nvPr/>
        </p:nvSpPr>
        <p:spPr>
          <a:xfrm>
            <a:off x="3276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5" name="Shape 975"/>
          <p:cNvSpPr/>
          <p:nvPr/>
        </p:nvSpPr>
        <p:spPr>
          <a:xfrm>
            <a:off x="3505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6" name="Shape 976"/>
          <p:cNvSpPr/>
          <p:nvPr/>
        </p:nvSpPr>
        <p:spPr>
          <a:xfrm>
            <a:off x="3276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7" name="Shape 977"/>
          <p:cNvSpPr/>
          <p:nvPr/>
        </p:nvSpPr>
        <p:spPr>
          <a:xfrm>
            <a:off x="3505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8" name="Shape 978"/>
          <p:cNvSpPr/>
          <p:nvPr/>
        </p:nvSpPr>
        <p:spPr>
          <a:xfrm>
            <a:off x="3733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9" name="Shape 979"/>
          <p:cNvSpPr/>
          <p:nvPr/>
        </p:nvSpPr>
        <p:spPr>
          <a:xfrm>
            <a:off x="3733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0" name="Shape 980"/>
          <p:cNvSpPr/>
          <p:nvPr/>
        </p:nvSpPr>
        <p:spPr>
          <a:xfrm>
            <a:off x="3276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1" name="Shape 981"/>
          <p:cNvSpPr/>
          <p:nvPr/>
        </p:nvSpPr>
        <p:spPr>
          <a:xfrm>
            <a:off x="3505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2" name="Shape 982"/>
          <p:cNvSpPr/>
          <p:nvPr/>
        </p:nvSpPr>
        <p:spPr>
          <a:xfrm>
            <a:off x="3733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3" name="Shape 983"/>
          <p:cNvSpPr/>
          <p:nvPr/>
        </p:nvSpPr>
        <p:spPr>
          <a:xfrm>
            <a:off x="2514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4" name="Shape 984"/>
          <p:cNvSpPr/>
          <p:nvPr/>
        </p:nvSpPr>
        <p:spPr>
          <a:xfrm>
            <a:off x="2743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5" name="Shape 985"/>
          <p:cNvSpPr/>
          <p:nvPr/>
        </p:nvSpPr>
        <p:spPr>
          <a:xfrm>
            <a:off x="2514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6" name="Shape 986"/>
          <p:cNvSpPr/>
          <p:nvPr/>
        </p:nvSpPr>
        <p:spPr>
          <a:xfrm>
            <a:off x="2743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7" name="Shape 987"/>
          <p:cNvSpPr/>
          <p:nvPr/>
        </p:nvSpPr>
        <p:spPr>
          <a:xfrm>
            <a:off x="2971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8" name="Shape 988"/>
          <p:cNvSpPr/>
          <p:nvPr/>
        </p:nvSpPr>
        <p:spPr>
          <a:xfrm>
            <a:off x="2971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9" name="Shape 989"/>
          <p:cNvSpPr/>
          <p:nvPr/>
        </p:nvSpPr>
        <p:spPr>
          <a:xfrm>
            <a:off x="2514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0" name="Shape 990"/>
          <p:cNvSpPr/>
          <p:nvPr/>
        </p:nvSpPr>
        <p:spPr>
          <a:xfrm>
            <a:off x="2743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1" name="Shape 991"/>
          <p:cNvSpPr/>
          <p:nvPr/>
        </p:nvSpPr>
        <p:spPr>
          <a:xfrm>
            <a:off x="2971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2" name="Shape 992"/>
          <p:cNvSpPr/>
          <p:nvPr/>
        </p:nvSpPr>
        <p:spPr>
          <a:xfrm>
            <a:off x="2514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3" name="Shape 993"/>
          <p:cNvSpPr/>
          <p:nvPr/>
        </p:nvSpPr>
        <p:spPr>
          <a:xfrm>
            <a:off x="2743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4" name="Shape 994"/>
          <p:cNvSpPr/>
          <p:nvPr/>
        </p:nvSpPr>
        <p:spPr>
          <a:xfrm>
            <a:off x="2514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5" name="Shape 995"/>
          <p:cNvSpPr/>
          <p:nvPr/>
        </p:nvSpPr>
        <p:spPr>
          <a:xfrm>
            <a:off x="2743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6" name="Shape 996"/>
          <p:cNvSpPr/>
          <p:nvPr/>
        </p:nvSpPr>
        <p:spPr>
          <a:xfrm>
            <a:off x="2971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7" name="Shape 997"/>
          <p:cNvSpPr/>
          <p:nvPr/>
        </p:nvSpPr>
        <p:spPr>
          <a:xfrm>
            <a:off x="2971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8" name="Shape 998"/>
          <p:cNvSpPr/>
          <p:nvPr/>
        </p:nvSpPr>
        <p:spPr>
          <a:xfrm>
            <a:off x="2514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9" name="Shape 999"/>
          <p:cNvSpPr/>
          <p:nvPr/>
        </p:nvSpPr>
        <p:spPr>
          <a:xfrm>
            <a:off x="2743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0" name="Shape 1000"/>
          <p:cNvSpPr/>
          <p:nvPr/>
        </p:nvSpPr>
        <p:spPr>
          <a:xfrm>
            <a:off x="2971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1" name="Shape 1001"/>
          <p:cNvSpPr/>
          <p:nvPr/>
        </p:nvSpPr>
        <p:spPr>
          <a:xfrm>
            <a:off x="3276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2" name="Shape 1002"/>
          <p:cNvSpPr/>
          <p:nvPr/>
        </p:nvSpPr>
        <p:spPr>
          <a:xfrm>
            <a:off x="3505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3" name="Shape 1003"/>
          <p:cNvSpPr/>
          <p:nvPr/>
        </p:nvSpPr>
        <p:spPr>
          <a:xfrm>
            <a:off x="3276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4" name="Shape 1004"/>
          <p:cNvSpPr/>
          <p:nvPr/>
        </p:nvSpPr>
        <p:spPr>
          <a:xfrm>
            <a:off x="3505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5" name="Shape 1005"/>
          <p:cNvSpPr/>
          <p:nvPr/>
        </p:nvSpPr>
        <p:spPr>
          <a:xfrm>
            <a:off x="3733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6" name="Shape 1006"/>
          <p:cNvSpPr/>
          <p:nvPr/>
        </p:nvSpPr>
        <p:spPr>
          <a:xfrm>
            <a:off x="3733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7" name="Shape 1007"/>
          <p:cNvSpPr/>
          <p:nvPr/>
        </p:nvSpPr>
        <p:spPr>
          <a:xfrm>
            <a:off x="3276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8" name="Shape 1008"/>
          <p:cNvSpPr/>
          <p:nvPr/>
        </p:nvSpPr>
        <p:spPr>
          <a:xfrm>
            <a:off x="3505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9" name="Shape 1009"/>
          <p:cNvSpPr/>
          <p:nvPr/>
        </p:nvSpPr>
        <p:spPr>
          <a:xfrm>
            <a:off x="3733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0" name="Shape 1010"/>
          <p:cNvSpPr/>
          <p:nvPr/>
        </p:nvSpPr>
        <p:spPr>
          <a:xfrm>
            <a:off x="4038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1" name="Shape 1011"/>
          <p:cNvSpPr/>
          <p:nvPr/>
        </p:nvSpPr>
        <p:spPr>
          <a:xfrm>
            <a:off x="4267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2" name="Shape 1012"/>
          <p:cNvSpPr/>
          <p:nvPr/>
        </p:nvSpPr>
        <p:spPr>
          <a:xfrm>
            <a:off x="4038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3" name="Shape 1013"/>
          <p:cNvSpPr/>
          <p:nvPr/>
        </p:nvSpPr>
        <p:spPr>
          <a:xfrm>
            <a:off x="4267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4" name="Shape 1014"/>
          <p:cNvSpPr/>
          <p:nvPr/>
        </p:nvSpPr>
        <p:spPr>
          <a:xfrm>
            <a:off x="4495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5" name="Shape 1015"/>
          <p:cNvSpPr/>
          <p:nvPr/>
        </p:nvSpPr>
        <p:spPr>
          <a:xfrm>
            <a:off x="4495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6" name="Shape 1016"/>
          <p:cNvSpPr/>
          <p:nvPr/>
        </p:nvSpPr>
        <p:spPr>
          <a:xfrm>
            <a:off x="4038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7" name="Shape 1017"/>
          <p:cNvSpPr/>
          <p:nvPr/>
        </p:nvSpPr>
        <p:spPr>
          <a:xfrm>
            <a:off x="4267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8" name="Shape 1018"/>
          <p:cNvSpPr/>
          <p:nvPr/>
        </p:nvSpPr>
        <p:spPr>
          <a:xfrm>
            <a:off x="4495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9" name="Shape 1019"/>
          <p:cNvSpPr/>
          <p:nvPr/>
        </p:nvSpPr>
        <p:spPr>
          <a:xfrm>
            <a:off x="4038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0" name="Shape 1020"/>
          <p:cNvSpPr/>
          <p:nvPr/>
        </p:nvSpPr>
        <p:spPr>
          <a:xfrm>
            <a:off x="4267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1" name="Shape 1021"/>
          <p:cNvSpPr/>
          <p:nvPr/>
        </p:nvSpPr>
        <p:spPr>
          <a:xfrm>
            <a:off x="4038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2" name="Shape 1022"/>
          <p:cNvSpPr/>
          <p:nvPr/>
        </p:nvSpPr>
        <p:spPr>
          <a:xfrm>
            <a:off x="4267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3" name="Shape 1023"/>
          <p:cNvSpPr/>
          <p:nvPr/>
        </p:nvSpPr>
        <p:spPr>
          <a:xfrm>
            <a:off x="4495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4" name="Shape 1024"/>
          <p:cNvSpPr/>
          <p:nvPr/>
        </p:nvSpPr>
        <p:spPr>
          <a:xfrm>
            <a:off x="4495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5" name="Shape 1025"/>
          <p:cNvSpPr/>
          <p:nvPr/>
        </p:nvSpPr>
        <p:spPr>
          <a:xfrm>
            <a:off x="4038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6" name="Shape 1026"/>
          <p:cNvSpPr/>
          <p:nvPr/>
        </p:nvSpPr>
        <p:spPr>
          <a:xfrm>
            <a:off x="4267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7" name="Shape 1027"/>
          <p:cNvSpPr/>
          <p:nvPr/>
        </p:nvSpPr>
        <p:spPr>
          <a:xfrm>
            <a:off x="4495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8" name="Shape 1028"/>
          <p:cNvSpPr/>
          <p:nvPr/>
        </p:nvSpPr>
        <p:spPr>
          <a:xfrm>
            <a:off x="4038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9" name="Shape 1029"/>
          <p:cNvSpPr/>
          <p:nvPr/>
        </p:nvSpPr>
        <p:spPr>
          <a:xfrm>
            <a:off x="4267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0" name="Shape 1030"/>
          <p:cNvSpPr/>
          <p:nvPr/>
        </p:nvSpPr>
        <p:spPr>
          <a:xfrm>
            <a:off x="4038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1" name="Shape 1031"/>
          <p:cNvSpPr/>
          <p:nvPr/>
        </p:nvSpPr>
        <p:spPr>
          <a:xfrm>
            <a:off x="4267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2" name="Shape 1032"/>
          <p:cNvSpPr/>
          <p:nvPr/>
        </p:nvSpPr>
        <p:spPr>
          <a:xfrm>
            <a:off x="4495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3" name="Shape 1033"/>
          <p:cNvSpPr/>
          <p:nvPr/>
        </p:nvSpPr>
        <p:spPr>
          <a:xfrm>
            <a:off x="4495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4" name="Shape 1034"/>
          <p:cNvSpPr/>
          <p:nvPr/>
        </p:nvSpPr>
        <p:spPr>
          <a:xfrm>
            <a:off x="4038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5" name="Shape 1035"/>
          <p:cNvSpPr/>
          <p:nvPr/>
        </p:nvSpPr>
        <p:spPr>
          <a:xfrm>
            <a:off x="4267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6" name="Shape 1036"/>
          <p:cNvSpPr/>
          <p:nvPr/>
        </p:nvSpPr>
        <p:spPr>
          <a:xfrm>
            <a:off x="4495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7" name="Shape 1037"/>
          <p:cNvSpPr/>
          <p:nvPr/>
        </p:nvSpPr>
        <p:spPr>
          <a:xfrm>
            <a:off x="5105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8" name="Shape 1038"/>
          <p:cNvSpPr/>
          <p:nvPr/>
        </p:nvSpPr>
        <p:spPr>
          <a:xfrm>
            <a:off x="5334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9" name="Shape 1039"/>
          <p:cNvSpPr/>
          <p:nvPr/>
        </p:nvSpPr>
        <p:spPr>
          <a:xfrm>
            <a:off x="5105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0" name="Shape 1040"/>
          <p:cNvSpPr/>
          <p:nvPr/>
        </p:nvSpPr>
        <p:spPr>
          <a:xfrm>
            <a:off x="5334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1" name="Shape 1041"/>
          <p:cNvSpPr/>
          <p:nvPr/>
        </p:nvSpPr>
        <p:spPr>
          <a:xfrm>
            <a:off x="5562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2" name="Shape 1042"/>
          <p:cNvSpPr/>
          <p:nvPr/>
        </p:nvSpPr>
        <p:spPr>
          <a:xfrm>
            <a:off x="5562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3" name="Shape 1043"/>
          <p:cNvSpPr/>
          <p:nvPr/>
        </p:nvSpPr>
        <p:spPr>
          <a:xfrm>
            <a:off x="5105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4" name="Shape 1044"/>
          <p:cNvSpPr/>
          <p:nvPr/>
        </p:nvSpPr>
        <p:spPr>
          <a:xfrm>
            <a:off x="5334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5" name="Shape 1045"/>
          <p:cNvSpPr/>
          <p:nvPr/>
        </p:nvSpPr>
        <p:spPr>
          <a:xfrm>
            <a:off x="5562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6" name="Shape 1046"/>
          <p:cNvSpPr/>
          <p:nvPr/>
        </p:nvSpPr>
        <p:spPr>
          <a:xfrm>
            <a:off x="5867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7" name="Shape 1047"/>
          <p:cNvSpPr/>
          <p:nvPr/>
        </p:nvSpPr>
        <p:spPr>
          <a:xfrm>
            <a:off x="6096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8" name="Shape 1048"/>
          <p:cNvSpPr/>
          <p:nvPr/>
        </p:nvSpPr>
        <p:spPr>
          <a:xfrm>
            <a:off x="5867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9" name="Shape 1049"/>
          <p:cNvSpPr/>
          <p:nvPr/>
        </p:nvSpPr>
        <p:spPr>
          <a:xfrm>
            <a:off x="6096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0" name="Shape 1050"/>
          <p:cNvSpPr/>
          <p:nvPr/>
        </p:nvSpPr>
        <p:spPr>
          <a:xfrm>
            <a:off x="6324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1" name="Shape 1051"/>
          <p:cNvSpPr/>
          <p:nvPr/>
        </p:nvSpPr>
        <p:spPr>
          <a:xfrm>
            <a:off x="6324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2" name="Shape 1052"/>
          <p:cNvSpPr/>
          <p:nvPr/>
        </p:nvSpPr>
        <p:spPr>
          <a:xfrm>
            <a:off x="5867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3" name="Shape 1053"/>
          <p:cNvSpPr/>
          <p:nvPr/>
        </p:nvSpPr>
        <p:spPr>
          <a:xfrm>
            <a:off x="6096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4" name="Shape 1054"/>
          <p:cNvSpPr/>
          <p:nvPr/>
        </p:nvSpPr>
        <p:spPr>
          <a:xfrm>
            <a:off x="6324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5" name="Shape 1055"/>
          <p:cNvSpPr/>
          <p:nvPr/>
        </p:nvSpPr>
        <p:spPr>
          <a:xfrm>
            <a:off x="5867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6" name="Shape 1056"/>
          <p:cNvSpPr/>
          <p:nvPr/>
        </p:nvSpPr>
        <p:spPr>
          <a:xfrm>
            <a:off x="6096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7" name="Shape 1057"/>
          <p:cNvSpPr/>
          <p:nvPr/>
        </p:nvSpPr>
        <p:spPr>
          <a:xfrm>
            <a:off x="5867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8" name="Shape 1058"/>
          <p:cNvSpPr/>
          <p:nvPr/>
        </p:nvSpPr>
        <p:spPr>
          <a:xfrm>
            <a:off x="6096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9" name="Shape 1059"/>
          <p:cNvSpPr/>
          <p:nvPr/>
        </p:nvSpPr>
        <p:spPr>
          <a:xfrm>
            <a:off x="6324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0" name="Shape 1060"/>
          <p:cNvSpPr/>
          <p:nvPr/>
        </p:nvSpPr>
        <p:spPr>
          <a:xfrm>
            <a:off x="6324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1" name="Shape 1061"/>
          <p:cNvSpPr/>
          <p:nvPr/>
        </p:nvSpPr>
        <p:spPr>
          <a:xfrm>
            <a:off x="5867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2" name="Shape 1062"/>
          <p:cNvSpPr/>
          <p:nvPr/>
        </p:nvSpPr>
        <p:spPr>
          <a:xfrm>
            <a:off x="6096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3" name="Shape 1063"/>
          <p:cNvSpPr/>
          <p:nvPr/>
        </p:nvSpPr>
        <p:spPr>
          <a:xfrm>
            <a:off x="6324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4" name="Shape 1064"/>
          <p:cNvSpPr/>
          <p:nvPr/>
        </p:nvSpPr>
        <p:spPr>
          <a:xfrm>
            <a:off x="5105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5" name="Shape 1065"/>
          <p:cNvSpPr/>
          <p:nvPr/>
        </p:nvSpPr>
        <p:spPr>
          <a:xfrm>
            <a:off x="5334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6" name="Shape 1066"/>
          <p:cNvSpPr/>
          <p:nvPr/>
        </p:nvSpPr>
        <p:spPr>
          <a:xfrm>
            <a:off x="5105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7" name="Shape 1067"/>
          <p:cNvSpPr/>
          <p:nvPr/>
        </p:nvSpPr>
        <p:spPr>
          <a:xfrm>
            <a:off x="5334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8" name="Shape 1068"/>
          <p:cNvSpPr/>
          <p:nvPr/>
        </p:nvSpPr>
        <p:spPr>
          <a:xfrm>
            <a:off x="5562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9" name="Shape 1069"/>
          <p:cNvSpPr/>
          <p:nvPr/>
        </p:nvSpPr>
        <p:spPr>
          <a:xfrm>
            <a:off x="5562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0" name="Shape 1070"/>
          <p:cNvSpPr/>
          <p:nvPr/>
        </p:nvSpPr>
        <p:spPr>
          <a:xfrm>
            <a:off x="5105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1" name="Shape 1071"/>
          <p:cNvSpPr/>
          <p:nvPr/>
        </p:nvSpPr>
        <p:spPr>
          <a:xfrm>
            <a:off x="5334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2" name="Shape 1072"/>
          <p:cNvSpPr/>
          <p:nvPr/>
        </p:nvSpPr>
        <p:spPr>
          <a:xfrm>
            <a:off x="5562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3" name="Shape 1073"/>
          <p:cNvSpPr/>
          <p:nvPr/>
        </p:nvSpPr>
        <p:spPr>
          <a:xfrm>
            <a:off x="5105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4" name="Shape 1074"/>
          <p:cNvSpPr/>
          <p:nvPr/>
        </p:nvSpPr>
        <p:spPr>
          <a:xfrm>
            <a:off x="5334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5" name="Shape 1075"/>
          <p:cNvSpPr/>
          <p:nvPr/>
        </p:nvSpPr>
        <p:spPr>
          <a:xfrm>
            <a:off x="5105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6" name="Shape 1076"/>
          <p:cNvSpPr/>
          <p:nvPr/>
        </p:nvSpPr>
        <p:spPr>
          <a:xfrm>
            <a:off x="5334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7" name="Shape 1077"/>
          <p:cNvSpPr/>
          <p:nvPr/>
        </p:nvSpPr>
        <p:spPr>
          <a:xfrm>
            <a:off x="5562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8" name="Shape 1078"/>
          <p:cNvSpPr/>
          <p:nvPr/>
        </p:nvSpPr>
        <p:spPr>
          <a:xfrm>
            <a:off x="5562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9" name="Shape 1079"/>
          <p:cNvSpPr/>
          <p:nvPr/>
        </p:nvSpPr>
        <p:spPr>
          <a:xfrm>
            <a:off x="5105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0" name="Shape 1080"/>
          <p:cNvSpPr/>
          <p:nvPr/>
        </p:nvSpPr>
        <p:spPr>
          <a:xfrm>
            <a:off x="5334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1" name="Shape 1081"/>
          <p:cNvSpPr/>
          <p:nvPr/>
        </p:nvSpPr>
        <p:spPr>
          <a:xfrm>
            <a:off x="5562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2" name="Shape 1082"/>
          <p:cNvSpPr/>
          <p:nvPr/>
        </p:nvSpPr>
        <p:spPr>
          <a:xfrm>
            <a:off x="5867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3" name="Shape 1083"/>
          <p:cNvSpPr/>
          <p:nvPr/>
        </p:nvSpPr>
        <p:spPr>
          <a:xfrm>
            <a:off x="6096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4" name="Shape 1084"/>
          <p:cNvSpPr/>
          <p:nvPr/>
        </p:nvSpPr>
        <p:spPr>
          <a:xfrm>
            <a:off x="5867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5" name="Shape 1085"/>
          <p:cNvSpPr/>
          <p:nvPr/>
        </p:nvSpPr>
        <p:spPr>
          <a:xfrm>
            <a:off x="6096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6" name="Shape 1086"/>
          <p:cNvSpPr/>
          <p:nvPr/>
        </p:nvSpPr>
        <p:spPr>
          <a:xfrm>
            <a:off x="6324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7" name="Shape 1087"/>
          <p:cNvSpPr/>
          <p:nvPr/>
        </p:nvSpPr>
        <p:spPr>
          <a:xfrm>
            <a:off x="6324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8" name="Shape 1088"/>
          <p:cNvSpPr/>
          <p:nvPr/>
        </p:nvSpPr>
        <p:spPr>
          <a:xfrm>
            <a:off x="5867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9" name="Shape 1089"/>
          <p:cNvSpPr/>
          <p:nvPr/>
        </p:nvSpPr>
        <p:spPr>
          <a:xfrm>
            <a:off x="6096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0" name="Shape 1090"/>
          <p:cNvSpPr/>
          <p:nvPr/>
        </p:nvSpPr>
        <p:spPr>
          <a:xfrm>
            <a:off x="6324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1" name="Shape 1091"/>
          <p:cNvSpPr/>
          <p:nvPr/>
        </p:nvSpPr>
        <p:spPr>
          <a:xfrm>
            <a:off x="6629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2" name="Shape 1092"/>
          <p:cNvSpPr/>
          <p:nvPr/>
        </p:nvSpPr>
        <p:spPr>
          <a:xfrm>
            <a:off x="6858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3" name="Shape 1093"/>
          <p:cNvSpPr/>
          <p:nvPr/>
        </p:nvSpPr>
        <p:spPr>
          <a:xfrm>
            <a:off x="6629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4" name="Shape 1094"/>
          <p:cNvSpPr/>
          <p:nvPr/>
        </p:nvSpPr>
        <p:spPr>
          <a:xfrm>
            <a:off x="6858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5" name="Shape 1095"/>
          <p:cNvSpPr/>
          <p:nvPr/>
        </p:nvSpPr>
        <p:spPr>
          <a:xfrm>
            <a:off x="7086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6" name="Shape 1096"/>
          <p:cNvSpPr/>
          <p:nvPr/>
        </p:nvSpPr>
        <p:spPr>
          <a:xfrm>
            <a:off x="7086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7" name="Shape 1097"/>
          <p:cNvSpPr/>
          <p:nvPr/>
        </p:nvSpPr>
        <p:spPr>
          <a:xfrm>
            <a:off x="6629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8" name="Shape 1098"/>
          <p:cNvSpPr/>
          <p:nvPr/>
        </p:nvSpPr>
        <p:spPr>
          <a:xfrm>
            <a:off x="6858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9" name="Shape 1099"/>
          <p:cNvSpPr/>
          <p:nvPr/>
        </p:nvSpPr>
        <p:spPr>
          <a:xfrm>
            <a:off x="7086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0" name="Shape 1100"/>
          <p:cNvSpPr/>
          <p:nvPr/>
        </p:nvSpPr>
        <p:spPr>
          <a:xfrm>
            <a:off x="6629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1" name="Shape 1101"/>
          <p:cNvSpPr/>
          <p:nvPr/>
        </p:nvSpPr>
        <p:spPr>
          <a:xfrm>
            <a:off x="6858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2" name="Shape 1102"/>
          <p:cNvSpPr/>
          <p:nvPr/>
        </p:nvSpPr>
        <p:spPr>
          <a:xfrm>
            <a:off x="6629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3" name="Shape 1103"/>
          <p:cNvSpPr/>
          <p:nvPr/>
        </p:nvSpPr>
        <p:spPr>
          <a:xfrm>
            <a:off x="6858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4" name="Shape 1104"/>
          <p:cNvSpPr/>
          <p:nvPr/>
        </p:nvSpPr>
        <p:spPr>
          <a:xfrm>
            <a:off x="7086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5" name="Shape 1105"/>
          <p:cNvSpPr/>
          <p:nvPr/>
        </p:nvSpPr>
        <p:spPr>
          <a:xfrm>
            <a:off x="7086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6" name="Shape 1106"/>
          <p:cNvSpPr/>
          <p:nvPr/>
        </p:nvSpPr>
        <p:spPr>
          <a:xfrm>
            <a:off x="6629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7" name="Shape 1107"/>
          <p:cNvSpPr/>
          <p:nvPr/>
        </p:nvSpPr>
        <p:spPr>
          <a:xfrm>
            <a:off x="6858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8" name="Shape 1108"/>
          <p:cNvSpPr/>
          <p:nvPr/>
        </p:nvSpPr>
        <p:spPr>
          <a:xfrm>
            <a:off x="7086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9" name="Shape 1109"/>
          <p:cNvSpPr/>
          <p:nvPr/>
        </p:nvSpPr>
        <p:spPr>
          <a:xfrm>
            <a:off x="6629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0" name="Shape 1110"/>
          <p:cNvSpPr/>
          <p:nvPr/>
        </p:nvSpPr>
        <p:spPr>
          <a:xfrm>
            <a:off x="6858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1" name="Shape 1111"/>
          <p:cNvSpPr/>
          <p:nvPr/>
        </p:nvSpPr>
        <p:spPr>
          <a:xfrm>
            <a:off x="6629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2" name="Shape 1112"/>
          <p:cNvSpPr/>
          <p:nvPr/>
        </p:nvSpPr>
        <p:spPr>
          <a:xfrm>
            <a:off x="6858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3" name="Shape 1113"/>
          <p:cNvSpPr/>
          <p:nvPr/>
        </p:nvSpPr>
        <p:spPr>
          <a:xfrm>
            <a:off x="7086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4" name="Shape 1114"/>
          <p:cNvSpPr/>
          <p:nvPr/>
        </p:nvSpPr>
        <p:spPr>
          <a:xfrm>
            <a:off x="7086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5" name="Shape 1115"/>
          <p:cNvSpPr/>
          <p:nvPr/>
        </p:nvSpPr>
        <p:spPr>
          <a:xfrm>
            <a:off x="6629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6" name="Shape 1116"/>
          <p:cNvSpPr/>
          <p:nvPr/>
        </p:nvSpPr>
        <p:spPr>
          <a:xfrm>
            <a:off x="6858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7" name="Shape 1117"/>
          <p:cNvSpPr/>
          <p:nvPr/>
        </p:nvSpPr>
        <p:spPr>
          <a:xfrm>
            <a:off x="7086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8" name="Shape 1118"/>
          <p:cNvSpPr/>
          <p:nvPr/>
        </p:nvSpPr>
        <p:spPr>
          <a:xfrm>
            <a:off x="7696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9" name="Shape 1119"/>
          <p:cNvSpPr/>
          <p:nvPr/>
        </p:nvSpPr>
        <p:spPr>
          <a:xfrm>
            <a:off x="7924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0" name="Shape 1120"/>
          <p:cNvSpPr/>
          <p:nvPr/>
        </p:nvSpPr>
        <p:spPr>
          <a:xfrm>
            <a:off x="7696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1" name="Shape 1121"/>
          <p:cNvSpPr/>
          <p:nvPr/>
        </p:nvSpPr>
        <p:spPr>
          <a:xfrm>
            <a:off x="7924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2" name="Shape 1122"/>
          <p:cNvSpPr/>
          <p:nvPr/>
        </p:nvSpPr>
        <p:spPr>
          <a:xfrm>
            <a:off x="8153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3" name="Shape 1123"/>
          <p:cNvSpPr/>
          <p:nvPr/>
        </p:nvSpPr>
        <p:spPr>
          <a:xfrm>
            <a:off x="8153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4" name="Shape 1124"/>
          <p:cNvSpPr/>
          <p:nvPr/>
        </p:nvSpPr>
        <p:spPr>
          <a:xfrm>
            <a:off x="7696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5" name="Shape 1125"/>
          <p:cNvSpPr/>
          <p:nvPr/>
        </p:nvSpPr>
        <p:spPr>
          <a:xfrm>
            <a:off x="7924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6" name="Shape 1126"/>
          <p:cNvSpPr/>
          <p:nvPr/>
        </p:nvSpPr>
        <p:spPr>
          <a:xfrm>
            <a:off x="8153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7" name="Shape 1127"/>
          <p:cNvSpPr/>
          <p:nvPr/>
        </p:nvSpPr>
        <p:spPr>
          <a:xfrm>
            <a:off x="8458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8" name="Shape 1128"/>
          <p:cNvSpPr/>
          <p:nvPr/>
        </p:nvSpPr>
        <p:spPr>
          <a:xfrm>
            <a:off x="8686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9" name="Shape 1129"/>
          <p:cNvSpPr/>
          <p:nvPr/>
        </p:nvSpPr>
        <p:spPr>
          <a:xfrm>
            <a:off x="8458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0" name="Shape 1130"/>
          <p:cNvSpPr/>
          <p:nvPr/>
        </p:nvSpPr>
        <p:spPr>
          <a:xfrm>
            <a:off x="8686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1" name="Shape 1131"/>
          <p:cNvSpPr/>
          <p:nvPr/>
        </p:nvSpPr>
        <p:spPr>
          <a:xfrm>
            <a:off x="8915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2" name="Shape 1132"/>
          <p:cNvSpPr/>
          <p:nvPr/>
        </p:nvSpPr>
        <p:spPr>
          <a:xfrm>
            <a:off x="8915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3" name="Shape 1133"/>
          <p:cNvSpPr/>
          <p:nvPr/>
        </p:nvSpPr>
        <p:spPr>
          <a:xfrm>
            <a:off x="8458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4" name="Shape 1134"/>
          <p:cNvSpPr/>
          <p:nvPr/>
        </p:nvSpPr>
        <p:spPr>
          <a:xfrm>
            <a:off x="8686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5" name="Shape 1135"/>
          <p:cNvSpPr/>
          <p:nvPr/>
        </p:nvSpPr>
        <p:spPr>
          <a:xfrm>
            <a:off x="8915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6" name="Shape 1136"/>
          <p:cNvSpPr/>
          <p:nvPr/>
        </p:nvSpPr>
        <p:spPr>
          <a:xfrm>
            <a:off x="8458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7" name="Shape 1137"/>
          <p:cNvSpPr/>
          <p:nvPr/>
        </p:nvSpPr>
        <p:spPr>
          <a:xfrm>
            <a:off x="8686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8" name="Shape 1138"/>
          <p:cNvSpPr/>
          <p:nvPr/>
        </p:nvSpPr>
        <p:spPr>
          <a:xfrm>
            <a:off x="8458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9" name="Shape 1139"/>
          <p:cNvSpPr/>
          <p:nvPr/>
        </p:nvSpPr>
        <p:spPr>
          <a:xfrm>
            <a:off x="8686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0" name="Shape 1140"/>
          <p:cNvSpPr/>
          <p:nvPr/>
        </p:nvSpPr>
        <p:spPr>
          <a:xfrm>
            <a:off x="8915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1" name="Shape 1141"/>
          <p:cNvSpPr/>
          <p:nvPr/>
        </p:nvSpPr>
        <p:spPr>
          <a:xfrm>
            <a:off x="8915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2" name="Shape 1142"/>
          <p:cNvSpPr/>
          <p:nvPr/>
        </p:nvSpPr>
        <p:spPr>
          <a:xfrm>
            <a:off x="8458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3" name="Shape 1143"/>
          <p:cNvSpPr/>
          <p:nvPr/>
        </p:nvSpPr>
        <p:spPr>
          <a:xfrm>
            <a:off x="8686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4" name="Shape 1144"/>
          <p:cNvSpPr/>
          <p:nvPr/>
        </p:nvSpPr>
        <p:spPr>
          <a:xfrm>
            <a:off x="8915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5" name="Shape 1145"/>
          <p:cNvSpPr/>
          <p:nvPr/>
        </p:nvSpPr>
        <p:spPr>
          <a:xfrm>
            <a:off x="7696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6" name="Shape 1146"/>
          <p:cNvSpPr/>
          <p:nvPr/>
        </p:nvSpPr>
        <p:spPr>
          <a:xfrm>
            <a:off x="7924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7" name="Shape 1147"/>
          <p:cNvSpPr/>
          <p:nvPr/>
        </p:nvSpPr>
        <p:spPr>
          <a:xfrm>
            <a:off x="7696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8" name="Shape 1148"/>
          <p:cNvSpPr/>
          <p:nvPr/>
        </p:nvSpPr>
        <p:spPr>
          <a:xfrm>
            <a:off x="7924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9" name="Shape 1149"/>
          <p:cNvSpPr/>
          <p:nvPr/>
        </p:nvSpPr>
        <p:spPr>
          <a:xfrm>
            <a:off x="8153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0" name="Shape 1150"/>
          <p:cNvSpPr/>
          <p:nvPr/>
        </p:nvSpPr>
        <p:spPr>
          <a:xfrm>
            <a:off x="8153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1" name="Shape 1151"/>
          <p:cNvSpPr/>
          <p:nvPr/>
        </p:nvSpPr>
        <p:spPr>
          <a:xfrm>
            <a:off x="7696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2" name="Shape 1152"/>
          <p:cNvSpPr/>
          <p:nvPr/>
        </p:nvSpPr>
        <p:spPr>
          <a:xfrm>
            <a:off x="7924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3" name="Shape 1153"/>
          <p:cNvSpPr/>
          <p:nvPr/>
        </p:nvSpPr>
        <p:spPr>
          <a:xfrm>
            <a:off x="8153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4" name="Shape 1154"/>
          <p:cNvSpPr/>
          <p:nvPr/>
        </p:nvSpPr>
        <p:spPr>
          <a:xfrm>
            <a:off x="7696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5" name="Shape 1155"/>
          <p:cNvSpPr/>
          <p:nvPr/>
        </p:nvSpPr>
        <p:spPr>
          <a:xfrm>
            <a:off x="7924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6" name="Shape 1156"/>
          <p:cNvSpPr/>
          <p:nvPr/>
        </p:nvSpPr>
        <p:spPr>
          <a:xfrm>
            <a:off x="7696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7" name="Shape 1157"/>
          <p:cNvSpPr/>
          <p:nvPr/>
        </p:nvSpPr>
        <p:spPr>
          <a:xfrm>
            <a:off x="7924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8" name="Shape 1158"/>
          <p:cNvSpPr/>
          <p:nvPr/>
        </p:nvSpPr>
        <p:spPr>
          <a:xfrm>
            <a:off x="8153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9" name="Shape 1159"/>
          <p:cNvSpPr/>
          <p:nvPr/>
        </p:nvSpPr>
        <p:spPr>
          <a:xfrm>
            <a:off x="8153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0" name="Shape 1160"/>
          <p:cNvSpPr/>
          <p:nvPr/>
        </p:nvSpPr>
        <p:spPr>
          <a:xfrm>
            <a:off x="7696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1" name="Shape 1161"/>
          <p:cNvSpPr/>
          <p:nvPr/>
        </p:nvSpPr>
        <p:spPr>
          <a:xfrm>
            <a:off x="7924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2" name="Shape 1162"/>
          <p:cNvSpPr/>
          <p:nvPr/>
        </p:nvSpPr>
        <p:spPr>
          <a:xfrm>
            <a:off x="8153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3" name="Shape 1163"/>
          <p:cNvSpPr/>
          <p:nvPr/>
        </p:nvSpPr>
        <p:spPr>
          <a:xfrm>
            <a:off x="8458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4" name="Shape 1164"/>
          <p:cNvSpPr/>
          <p:nvPr/>
        </p:nvSpPr>
        <p:spPr>
          <a:xfrm>
            <a:off x="8686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5" name="Shape 1165"/>
          <p:cNvSpPr/>
          <p:nvPr/>
        </p:nvSpPr>
        <p:spPr>
          <a:xfrm>
            <a:off x="8458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6" name="Shape 1166"/>
          <p:cNvSpPr/>
          <p:nvPr/>
        </p:nvSpPr>
        <p:spPr>
          <a:xfrm>
            <a:off x="8686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7" name="Shape 1167"/>
          <p:cNvSpPr/>
          <p:nvPr/>
        </p:nvSpPr>
        <p:spPr>
          <a:xfrm>
            <a:off x="8915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8" name="Shape 1168"/>
          <p:cNvSpPr/>
          <p:nvPr/>
        </p:nvSpPr>
        <p:spPr>
          <a:xfrm>
            <a:off x="8915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9" name="Shape 1169"/>
          <p:cNvSpPr/>
          <p:nvPr/>
        </p:nvSpPr>
        <p:spPr>
          <a:xfrm>
            <a:off x="8458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0" name="Shape 1170"/>
          <p:cNvSpPr/>
          <p:nvPr/>
        </p:nvSpPr>
        <p:spPr>
          <a:xfrm>
            <a:off x="8686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1" name="Shape 1171"/>
          <p:cNvSpPr/>
          <p:nvPr/>
        </p:nvSpPr>
        <p:spPr>
          <a:xfrm>
            <a:off x="8915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2" name="Shape 1172"/>
          <p:cNvSpPr/>
          <p:nvPr/>
        </p:nvSpPr>
        <p:spPr>
          <a:xfrm>
            <a:off x="9220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3" name="Shape 1173"/>
          <p:cNvSpPr/>
          <p:nvPr/>
        </p:nvSpPr>
        <p:spPr>
          <a:xfrm>
            <a:off x="9448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4" name="Shape 1174"/>
          <p:cNvSpPr/>
          <p:nvPr/>
        </p:nvSpPr>
        <p:spPr>
          <a:xfrm>
            <a:off x="9220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5" name="Shape 1175"/>
          <p:cNvSpPr/>
          <p:nvPr/>
        </p:nvSpPr>
        <p:spPr>
          <a:xfrm>
            <a:off x="9448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6" name="Shape 1176"/>
          <p:cNvSpPr/>
          <p:nvPr/>
        </p:nvSpPr>
        <p:spPr>
          <a:xfrm>
            <a:off x="9677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7" name="Shape 1177"/>
          <p:cNvSpPr/>
          <p:nvPr/>
        </p:nvSpPr>
        <p:spPr>
          <a:xfrm>
            <a:off x="9677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8" name="Shape 1178"/>
          <p:cNvSpPr/>
          <p:nvPr/>
        </p:nvSpPr>
        <p:spPr>
          <a:xfrm>
            <a:off x="9220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9" name="Shape 1179"/>
          <p:cNvSpPr/>
          <p:nvPr/>
        </p:nvSpPr>
        <p:spPr>
          <a:xfrm>
            <a:off x="9448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0" name="Shape 1180"/>
          <p:cNvSpPr/>
          <p:nvPr/>
        </p:nvSpPr>
        <p:spPr>
          <a:xfrm>
            <a:off x="9677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1" name="Shape 1181"/>
          <p:cNvSpPr/>
          <p:nvPr/>
        </p:nvSpPr>
        <p:spPr>
          <a:xfrm>
            <a:off x="9220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2" name="Shape 1182"/>
          <p:cNvSpPr/>
          <p:nvPr/>
        </p:nvSpPr>
        <p:spPr>
          <a:xfrm>
            <a:off x="9448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3" name="Shape 1183"/>
          <p:cNvSpPr/>
          <p:nvPr/>
        </p:nvSpPr>
        <p:spPr>
          <a:xfrm>
            <a:off x="9220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4" name="Shape 1184"/>
          <p:cNvSpPr/>
          <p:nvPr/>
        </p:nvSpPr>
        <p:spPr>
          <a:xfrm>
            <a:off x="9448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5" name="Shape 1185"/>
          <p:cNvSpPr/>
          <p:nvPr/>
        </p:nvSpPr>
        <p:spPr>
          <a:xfrm>
            <a:off x="9677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6" name="Shape 1186"/>
          <p:cNvSpPr/>
          <p:nvPr/>
        </p:nvSpPr>
        <p:spPr>
          <a:xfrm>
            <a:off x="9677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7" name="Shape 1187"/>
          <p:cNvSpPr/>
          <p:nvPr/>
        </p:nvSpPr>
        <p:spPr>
          <a:xfrm>
            <a:off x="9220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8" name="Shape 1188"/>
          <p:cNvSpPr/>
          <p:nvPr/>
        </p:nvSpPr>
        <p:spPr>
          <a:xfrm>
            <a:off x="9448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9" name="Shape 1189"/>
          <p:cNvSpPr/>
          <p:nvPr/>
        </p:nvSpPr>
        <p:spPr>
          <a:xfrm>
            <a:off x="9677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0" name="Shape 1190"/>
          <p:cNvSpPr/>
          <p:nvPr/>
        </p:nvSpPr>
        <p:spPr>
          <a:xfrm>
            <a:off x="9220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1" name="Shape 1191"/>
          <p:cNvSpPr/>
          <p:nvPr/>
        </p:nvSpPr>
        <p:spPr>
          <a:xfrm>
            <a:off x="9448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2" name="Shape 1192"/>
          <p:cNvSpPr/>
          <p:nvPr/>
        </p:nvSpPr>
        <p:spPr>
          <a:xfrm>
            <a:off x="9220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3" name="Shape 1193"/>
          <p:cNvSpPr/>
          <p:nvPr/>
        </p:nvSpPr>
        <p:spPr>
          <a:xfrm>
            <a:off x="9448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4" name="Shape 1194"/>
          <p:cNvSpPr/>
          <p:nvPr/>
        </p:nvSpPr>
        <p:spPr>
          <a:xfrm>
            <a:off x="9677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5" name="Shape 1195"/>
          <p:cNvSpPr/>
          <p:nvPr/>
        </p:nvSpPr>
        <p:spPr>
          <a:xfrm>
            <a:off x="9677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6" name="Shape 1196"/>
          <p:cNvSpPr/>
          <p:nvPr/>
        </p:nvSpPr>
        <p:spPr>
          <a:xfrm>
            <a:off x="9220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7" name="Shape 1197"/>
          <p:cNvSpPr/>
          <p:nvPr/>
        </p:nvSpPr>
        <p:spPr>
          <a:xfrm>
            <a:off x="9448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8" name="Shape 1198"/>
          <p:cNvSpPr/>
          <p:nvPr/>
        </p:nvSpPr>
        <p:spPr>
          <a:xfrm>
            <a:off x="9677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9" name="Shape 1199"/>
          <p:cNvSpPr/>
          <p:nvPr/>
        </p:nvSpPr>
        <p:spPr>
          <a:xfrm>
            <a:off x="5867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0" name="Shape 1200"/>
          <p:cNvSpPr/>
          <p:nvPr/>
        </p:nvSpPr>
        <p:spPr>
          <a:xfrm>
            <a:off x="60960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1" name="Shape 1201"/>
          <p:cNvSpPr/>
          <p:nvPr/>
        </p:nvSpPr>
        <p:spPr>
          <a:xfrm>
            <a:off x="5867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2" name="Shape 1202"/>
          <p:cNvSpPr/>
          <p:nvPr/>
        </p:nvSpPr>
        <p:spPr>
          <a:xfrm>
            <a:off x="60960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3" name="Shape 1203"/>
          <p:cNvSpPr/>
          <p:nvPr/>
        </p:nvSpPr>
        <p:spPr>
          <a:xfrm>
            <a:off x="6324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4" name="Shape 1204"/>
          <p:cNvSpPr/>
          <p:nvPr/>
        </p:nvSpPr>
        <p:spPr>
          <a:xfrm>
            <a:off x="6324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5" name="Shape 1205"/>
          <p:cNvSpPr/>
          <p:nvPr/>
        </p:nvSpPr>
        <p:spPr>
          <a:xfrm>
            <a:off x="5867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6" name="Shape 1206"/>
          <p:cNvSpPr/>
          <p:nvPr/>
        </p:nvSpPr>
        <p:spPr>
          <a:xfrm>
            <a:off x="60960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7" name="Shape 1207"/>
          <p:cNvSpPr/>
          <p:nvPr/>
        </p:nvSpPr>
        <p:spPr>
          <a:xfrm>
            <a:off x="6324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8" name="Shape 1208"/>
          <p:cNvSpPr/>
          <p:nvPr/>
        </p:nvSpPr>
        <p:spPr>
          <a:xfrm>
            <a:off x="8458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9" name="Shape 1209"/>
          <p:cNvSpPr/>
          <p:nvPr/>
        </p:nvSpPr>
        <p:spPr>
          <a:xfrm>
            <a:off x="8686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0" name="Shape 1210"/>
          <p:cNvSpPr/>
          <p:nvPr/>
        </p:nvSpPr>
        <p:spPr>
          <a:xfrm>
            <a:off x="8458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1" name="Shape 1211"/>
          <p:cNvSpPr/>
          <p:nvPr/>
        </p:nvSpPr>
        <p:spPr>
          <a:xfrm>
            <a:off x="8686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2" name="Shape 1212"/>
          <p:cNvSpPr/>
          <p:nvPr/>
        </p:nvSpPr>
        <p:spPr>
          <a:xfrm>
            <a:off x="8915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3" name="Shape 1213"/>
          <p:cNvSpPr/>
          <p:nvPr/>
        </p:nvSpPr>
        <p:spPr>
          <a:xfrm>
            <a:off x="8915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4" name="Shape 1214"/>
          <p:cNvSpPr/>
          <p:nvPr/>
        </p:nvSpPr>
        <p:spPr>
          <a:xfrm>
            <a:off x="8458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5" name="Shape 1215"/>
          <p:cNvSpPr/>
          <p:nvPr/>
        </p:nvSpPr>
        <p:spPr>
          <a:xfrm>
            <a:off x="8686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6" name="Shape 1216"/>
          <p:cNvSpPr/>
          <p:nvPr/>
        </p:nvSpPr>
        <p:spPr>
          <a:xfrm>
            <a:off x="8915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7" name="Shape 1217"/>
          <p:cNvSpPr/>
          <p:nvPr/>
        </p:nvSpPr>
        <p:spPr>
          <a:xfrm>
            <a:off x="58674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8" name="Shape 1218"/>
          <p:cNvSpPr/>
          <p:nvPr/>
        </p:nvSpPr>
        <p:spPr>
          <a:xfrm>
            <a:off x="60960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9" name="Shape 1219"/>
          <p:cNvSpPr/>
          <p:nvPr/>
        </p:nvSpPr>
        <p:spPr>
          <a:xfrm>
            <a:off x="63246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117</a:t>
            </a:fld>
            <a:endParaRPr lang="en-US"/>
          </a:p>
        </p:txBody>
      </p:sp>
    </p:spTree>
    <p:extLst>
      <p:ext uri="{BB962C8B-B14F-4D97-AF65-F5344CB8AC3E}">
        <p14:creationId xmlns:p14="http://schemas.microsoft.com/office/powerpoint/2010/main" val="1401854554"/>
      </p:ext>
    </p:extLst>
  </p:cSld>
  <p:clrMapOvr>
    <a:masterClrMapping/>
  </p:clrMapOvr>
  <p:transition spd="slow">
    <p:cut/>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3" name="Title 2"/>
          <p:cNvSpPr>
            <a:spLocks noGrp="1"/>
          </p:cNvSpPr>
          <p:nvPr>
            <p:ph type="title"/>
          </p:nvPr>
        </p:nvSpPr>
        <p:spPr/>
        <p:txBody>
          <a:bodyPr/>
          <a:lstStyle/>
          <a:p>
            <a:r>
              <a:rPr lang="en-US" dirty="0"/>
              <a:t>Scrum Smells When....</a:t>
            </a:r>
          </a:p>
        </p:txBody>
      </p:sp>
    </p:spTree>
    <p:extLst>
      <p:ext uri="{BB962C8B-B14F-4D97-AF65-F5344CB8AC3E}">
        <p14:creationId xmlns:p14="http://schemas.microsoft.com/office/powerpoint/2010/main" val="3255879357"/>
      </p:ext>
    </p:extLst>
  </p:cSld>
  <p:clrMapOvr>
    <a:masterClrMapping/>
  </p:clrMapOvr>
  <p:transition spd="slow">
    <p:cut/>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Smells !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IN" b="1" dirty="0"/>
              <a:t>Loss of Rhythm</a:t>
            </a:r>
          </a:p>
          <a:p>
            <a:r>
              <a:rPr lang="en-IN" dirty="0"/>
              <a:t>Symptom: Sprints are not always the same length.</a:t>
            </a:r>
          </a:p>
          <a:p>
            <a:endParaRPr lang="en-IN" dirty="0"/>
          </a:p>
          <a:p>
            <a:pPr marL="0" indent="0">
              <a:buNone/>
            </a:pPr>
            <a:r>
              <a:rPr lang="en-IN" b="1" dirty="0"/>
              <a:t>Talking Chickens</a:t>
            </a:r>
          </a:p>
          <a:p>
            <a:r>
              <a:rPr lang="en-IN" dirty="0"/>
              <a:t>Symptom: Chickens attending the daily Scrum are allowed to ask questions or make observations.</a:t>
            </a:r>
          </a:p>
          <a:p>
            <a:endParaRPr lang="en-IN" dirty="0"/>
          </a:p>
          <a:p>
            <a:pPr marL="0" indent="0">
              <a:buNone/>
            </a:pPr>
            <a:r>
              <a:rPr lang="en-IN" b="1" dirty="0"/>
              <a:t>Specialized Job Roles</a:t>
            </a:r>
          </a:p>
          <a:p>
            <a:r>
              <a:rPr lang="en-IN" dirty="0"/>
              <a:t>Symptom: A project team has highly specialized job roles or descriptions such as Architect, Designer, DBA, or Tester</a:t>
            </a:r>
            <a:endParaRPr lang="en-US" dirty="0"/>
          </a:p>
          <a:p>
            <a:endParaRPr lang="en-IN" dirty="0"/>
          </a:p>
          <a:p>
            <a:endParaRPr lang="en-IN"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119</a:t>
            </a:fld>
            <a:endParaRPr lang="en-US"/>
          </a:p>
        </p:txBody>
      </p:sp>
    </p:spTree>
    <p:extLst>
      <p:ext uri="{BB962C8B-B14F-4D97-AF65-F5344CB8AC3E}">
        <p14:creationId xmlns:p14="http://schemas.microsoft.com/office/powerpoint/2010/main" val="2589448889"/>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Cultural aspects of predictive styles </a:t>
            </a:r>
            <a:endParaRPr lang="en-US" dirty="0"/>
          </a:p>
        </p:txBody>
      </p:sp>
      <p:sp>
        <p:nvSpPr>
          <p:cNvPr id="134" name="Shape 13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Any variance is considered as evil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Focus is on Time , Cost and Scope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Very often the project teams can be insensitive to the business case of the project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12</a:t>
            </a:fld>
            <a:endParaRPr lang="en-US"/>
          </a:p>
        </p:txBody>
      </p:sp>
    </p:spTree>
    <p:extLst>
      <p:ext uri="{BB962C8B-B14F-4D97-AF65-F5344CB8AC3E}">
        <p14:creationId xmlns:p14="http://schemas.microsoft.com/office/powerpoint/2010/main" val="1252212261"/>
      </p:ext>
    </p:extLst>
  </p:cSld>
  <p:clrMapOvr>
    <a:masterClrMapping/>
  </p:clrMapOvr>
  <p:transition spd="slow">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Smells !</a:t>
            </a:r>
            <a:r>
              <a:rPr lang="en-US" b="0" dirty="0">
                <a:solidFill>
                  <a:srgbClr val="000000"/>
                </a:solidFill>
                <a:latin typeface="Verdana"/>
                <a:ea typeface="Verdana"/>
                <a:cs typeface="Verdana"/>
                <a:sym typeface="Verdana"/>
              </a:rPr>
              <a:t> </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IN" b="1" dirty="0"/>
              <a:t>Missing Pigs</a:t>
            </a:r>
          </a:p>
          <a:p>
            <a:r>
              <a:rPr lang="en-IN" dirty="0"/>
              <a:t>Symptom: Not all pigs attend the daily Scrum Meeting</a:t>
            </a:r>
          </a:p>
          <a:p>
            <a:endParaRPr lang="en-IN" dirty="0"/>
          </a:p>
          <a:p>
            <a:pPr marL="0" indent="0">
              <a:buNone/>
            </a:pPr>
            <a:r>
              <a:rPr lang="en-IN" b="1" dirty="0"/>
              <a:t>Persistent Signatures</a:t>
            </a:r>
          </a:p>
          <a:p>
            <a:r>
              <a:rPr lang="en-IN" dirty="0"/>
              <a:t>Symptom: The wild fluctuations shown on a team's initial sprint burndown charts continue to be seen in much later sprints</a:t>
            </a:r>
          </a:p>
          <a:p>
            <a:endParaRPr lang="en-IN" dirty="0"/>
          </a:p>
          <a:p>
            <a:pPr marL="0" indent="0">
              <a:buNone/>
            </a:pPr>
            <a:r>
              <a:rPr lang="en-IN" b="1" dirty="0"/>
              <a:t>ScrumMaster Assigns Work</a:t>
            </a:r>
          </a:p>
          <a:p>
            <a:r>
              <a:rPr lang="en-IN" dirty="0"/>
              <a:t>Symptom: Work is assigned by the ScrumMaster rather than signed up for by developers.</a:t>
            </a:r>
          </a:p>
          <a:p>
            <a:endParaRPr lang="en-IN" dirty="0"/>
          </a:p>
          <a:p>
            <a:pPr marL="0" indent="0">
              <a:buNone/>
            </a:pPr>
            <a:r>
              <a:rPr lang="en-IN" b="1" dirty="0"/>
              <a:t>The Daily Scrum is For the ScrumMaster</a:t>
            </a:r>
          </a:p>
          <a:p>
            <a:r>
              <a:rPr lang="en-IN" dirty="0"/>
              <a:t>Symptom: The Daily Scrum Feels like it is a status update from the team members to the ScrumMaster</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120</a:t>
            </a:fld>
            <a:endParaRPr lang="en-US"/>
          </a:p>
        </p:txBody>
      </p:sp>
    </p:spTree>
    <p:extLst>
      <p:ext uri="{BB962C8B-B14F-4D97-AF65-F5344CB8AC3E}">
        <p14:creationId xmlns:p14="http://schemas.microsoft.com/office/powerpoint/2010/main" val="3501579061"/>
      </p:ext>
    </p:extLst>
  </p:cSld>
  <p:clrMapOvr>
    <a:masterClrMapping/>
  </p:clrMapOvr>
  <p:transition spd="slow">
    <p:cut/>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Agile Agreement</a:t>
            </a:r>
          </a:p>
        </p:txBody>
      </p:sp>
      <p:sp>
        <p:nvSpPr>
          <p:cNvPr id="4" name="Content Placeholder 3"/>
          <p:cNvSpPr>
            <a:spLocks noGrp="1"/>
          </p:cNvSpPr>
          <p:nvPr>
            <p:ph idx="1"/>
          </p:nvPr>
        </p:nvSpPr>
        <p:spPr/>
        <p:txBody>
          <a:bodyPr>
            <a:noAutofit/>
          </a:bodyPr>
          <a:lstStyle/>
          <a:p>
            <a:r>
              <a:rPr lang="en-IN" sz="2400" dirty="0"/>
              <a:t>The Product owner promises the team that she/he will supply an initial product backlog</a:t>
            </a:r>
          </a:p>
          <a:p>
            <a:r>
              <a:rPr lang="en-IN" sz="2400" dirty="0"/>
              <a:t>The product owner promises the team that he/she will prioritize the product backlog when needed</a:t>
            </a:r>
          </a:p>
          <a:p>
            <a:r>
              <a:rPr lang="en-IN" sz="2400" dirty="0"/>
              <a:t>The product owner promises that an empowered "voice of customer" will be provided to answer business domain question promptly (minutes/hours, not days)</a:t>
            </a:r>
          </a:p>
          <a:p>
            <a:r>
              <a:rPr lang="en-IN" sz="2400" dirty="0"/>
              <a:t>The ScrumMaster promises to keep the team healthy by focusing on the removal of impediments, both internal and external</a:t>
            </a:r>
          </a:p>
          <a:p>
            <a:r>
              <a:rPr lang="en-IN" sz="2400" dirty="0"/>
              <a:t>The ScrumTeam promises that its work will be transparent, that it will make decisions and solve problems as a group, and that no individual team member will be left behind</a:t>
            </a:r>
          </a:p>
          <a:p>
            <a:r>
              <a:rPr lang="en-IN" sz="2400" dirty="0"/>
              <a:t>Each member of the scrum team promises that they will bring issues, problems, impediments and realities encountered to the ScrumTeam.</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121</a:t>
            </a:fld>
            <a:endParaRPr lang="en-US"/>
          </a:p>
        </p:txBody>
      </p:sp>
      <p:sp>
        <p:nvSpPr>
          <p:cNvPr id="6" name="TextBox 5"/>
          <p:cNvSpPr txBox="1"/>
          <p:nvPr/>
        </p:nvSpPr>
        <p:spPr>
          <a:xfrm>
            <a:off x="609600" y="6012255"/>
            <a:ext cx="4343400" cy="830997"/>
          </a:xfrm>
          <a:prstGeom prst="rect">
            <a:avLst/>
          </a:prstGeom>
          <a:solidFill>
            <a:schemeClr val="accent6">
              <a:lumMod val="60000"/>
              <a:lumOff val="40000"/>
            </a:schemeClr>
          </a:solidFill>
        </p:spPr>
        <p:txBody>
          <a:bodyPr wrap="square" rtlCol="0">
            <a:spAutoFit/>
          </a:bodyPr>
          <a:lstStyle/>
          <a:p>
            <a:r>
              <a:rPr lang="en-US" sz="2400" dirty="0">
                <a:solidFill>
                  <a:srgbClr val="FF0000"/>
                </a:solidFill>
                <a:latin typeface="Matura MT Script Capitals" panose="03020802060602070202" pitchFamily="66" charset="0"/>
              </a:rPr>
              <a:t>Signed By: </a:t>
            </a:r>
          </a:p>
          <a:p>
            <a:r>
              <a:rPr lang="en-US" sz="2400" dirty="0">
                <a:solidFill>
                  <a:srgbClr val="FF0000"/>
                </a:solidFill>
                <a:latin typeface="Matura MT Script Capitals" panose="03020802060602070202" pitchFamily="66" charset="0"/>
              </a:rPr>
              <a:t>Organization</a:t>
            </a:r>
          </a:p>
        </p:txBody>
      </p:sp>
      <p:sp>
        <p:nvSpPr>
          <p:cNvPr id="7" name="TextBox 6"/>
          <p:cNvSpPr txBox="1"/>
          <p:nvPr/>
        </p:nvSpPr>
        <p:spPr>
          <a:xfrm>
            <a:off x="7790886" y="6012255"/>
            <a:ext cx="4243798" cy="830997"/>
          </a:xfrm>
          <a:prstGeom prst="rect">
            <a:avLst/>
          </a:prstGeom>
          <a:solidFill>
            <a:schemeClr val="accent6">
              <a:lumMod val="60000"/>
              <a:lumOff val="40000"/>
            </a:schemeClr>
          </a:solidFill>
        </p:spPr>
        <p:txBody>
          <a:bodyPr wrap="square" rtlCol="0">
            <a:spAutoFit/>
          </a:bodyPr>
          <a:lstStyle/>
          <a:p>
            <a:r>
              <a:rPr lang="en-US" sz="2400" dirty="0">
                <a:solidFill>
                  <a:srgbClr val="00B0F0"/>
                </a:solidFill>
                <a:latin typeface="Matura MT Script Capitals" panose="03020802060602070202" pitchFamily="66" charset="0"/>
              </a:rPr>
              <a:t>Signed By: </a:t>
            </a:r>
          </a:p>
          <a:p>
            <a:r>
              <a:rPr lang="en-US" sz="2400" dirty="0">
                <a:solidFill>
                  <a:srgbClr val="00B0F0"/>
                </a:solidFill>
                <a:latin typeface="Matura MT Script Capitals" panose="03020802060602070202" pitchFamily="66" charset="0"/>
              </a:rPr>
              <a:t>Scrum Team</a:t>
            </a:r>
          </a:p>
        </p:txBody>
      </p:sp>
    </p:spTree>
    <p:extLst>
      <p:ext uri="{BB962C8B-B14F-4D97-AF65-F5344CB8AC3E}">
        <p14:creationId xmlns:p14="http://schemas.microsoft.com/office/powerpoint/2010/main" val="3586553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0" y="6012255"/>
            <a:ext cx="4343400" cy="830997"/>
          </a:xfrm>
          <a:prstGeom prst="rect">
            <a:avLst/>
          </a:prstGeom>
          <a:solidFill>
            <a:schemeClr val="accent6">
              <a:lumMod val="60000"/>
              <a:lumOff val="40000"/>
            </a:schemeClr>
          </a:solidFill>
        </p:spPr>
        <p:txBody>
          <a:bodyPr wrap="square" rtlCol="0">
            <a:spAutoFit/>
          </a:bodyPr>
          <a:lstStyle/>
          <a:p>
            <a:r>
              <a:rPr lang="en-US" sz="2400" dirty="0">
                <a:solidFill>
                  <a:srgbClr val="FF0000"/>
                </a:solidFill>
                <a:latin typeface="Matura MT Script Capitals" panose="03020802060602070202" pitchFamily="66" charset="0"/>
              </a:rPr>
              <a:t>Signed By: </a:t>
            </a:r>
          </a:p>
          <a:p>
            <a:r>
              <a:rPr lang="en-US" sz="2400" dirty="0">
                <a:solidFill>
                  <a:srgbClr val="FF0000"/>
                </a:solidFill>
                <a:latin typeface="Matura MT Script Capitals" panose="03020802060602070202" pitchFamily="66" charset="0"/>
              </a:rPr>
              <a:t>Organization</a:t>
            </a:r>
          </a:p>
        </p:txBody>
      </p:sp>
      <p:sp>
        <p:nvSpPr>
          <p:cNvPr id="5" name="TextBox 4"/>
          <p:cNvSpPr txBox="1"/>
          <p:nvPr/>
        </p:nvSpPr>
        <p:spPr>
          <a:xfrm>
            <a:off x="7790886" y="6012255"/>
            <a:ext cx="4243798" cy="830997"/>
          </a:xfrm>
          <a:prstGeom prst="rect">
            <a:avLst/>
          </a:prstGeom>
          <a:solidFill>
            <a:schemeClr val="accent6">
              <a:lumMod val="60000"/>
              <a:lumOff val="40000"/>
            </a:schemeClr>
          </a:solidFill>
        </p:spPr>
        <p:txBody>
          <a:bodyPr wrap="square" rtlCol="0">
            <a:spAutoFit/>
          </a:bodyPr>
          <a:lstStyle/>
          <a:p>
            <a:r>
              <a:rPr lang="en-US" sz="2400" dirty="0">
                <a:solidFill>
                  <a:srgbClr val="00B0F0"/>
                </a:solidFill>
                <a:latin typeface="Matura MT Script Capitals" panose="03020802060602070202" pitchFamily="66" charset="0"/>
              </a:rPr>
              <a:t>Signed By: </a:t>
            </a:r>
          </a:p>
          <a:p>
            <a:r>
              <a:rPr lang="en-US" sz="2400" dirty="0">
                <a:solidFill>
                  <a:srgbClr val="00B0F0"/>
                </a:solidFill>
                <a:latin typeface="Matura MT Script Capitals" panose="03020802060602070202" pitchFamily="66" charset="0"/>
              </a:rPr>
              <a:t>Scrum Team</a:t>
            </a:r>
          </a:p>
        </p:txBody>
      </p:sp>
      <p:sp>
        <p:nvSpPr>
          <p:cNvPr id="2" name="Title 1"/>
          <p:cNvSpPr>
            <a:spLocks noGrp="1"/>
          </p:cNvSpPr>
          <p:nvPr>
            <p:ph type="title"/>
          </p:nvPr>
        </p:nvSpPr>
        <p:spPr/>
        <p:txBody>
          <a:bodyPr>
            <a:normAutofit fontScale="90000"/>
          </a:bodyPr>
          <a:lstStyle/>
          <a:p>
            <a:r>
              <a:rPr lang="en-US" dirty="0"/>
              <a:t>Agile Agreement</a:t>
            </a:r>
          </a:p>
        </p:txBody>
      </p:sp>
      <p:sp>
        <p:nvSpPr>
          <p:cNvPr id="3" name="Content Placeholder 2"/>
          <p:cNvSpPr>
            <a:spLocks noGrp="1"/>
          </p:cNvSpPr>
          <p:nvPr>
            <p:ph idx="1"/>
          </p:nvPr>
        </p:nvSpPr>
        <p:spPr/>
        <p:txBody>
          <a:bodyPr>
            <a:normAutofit/>
          </a:bodyPr>
          <a:lstStyle/>
          <a:p>
            <a:r>
              <a:rPr lang="en-IN" sz="2000" dirty="0"/>
              <a:t>The ScrumTeam promises the stakeholders that there is product owner on the ScrumTeam driving the ScrumTeam based on stakeholder interests.</a:t>
            </a:r>
          </a:p>
          <a:p>
            <a:r>
              <a:rPr lang="en-IN" sz="2000" dirty="0"/>
              <a:t>The ScrumTeam promises to use the stakeholders' time wisely, by focusing on questions that are relevant to the work being done now.</a:t>
            </a:r>
          </a:p>
          <a:p>
            <a:r>
              <a:rPr lang="en-IN" sz="2000" dirty="0"/>
              <a:t>The ScrumTeam promises to deliver demonstrable product at the end of every sprint for review and validating by the stakeholders</a:t>
            </a:r>
          </a:p>
          <a:p>
            <a:r>
              <a:rPr lang="en-IN" sz="2000" dirty="0"/>
              <a:t>The ScrumTeam promises that they will do quality work the best way they know how within the constraints set forth by the organization.</a:t>
            </a:r>
          </a:p>
          <a:p>
            <a:r>
              <a:rPr lang="en-IN" sz="2000" dirty="0"/>
              <a:t>The organization promises the ScrumTeam that there are stakeholders (including SME) who will help when needed</a:t>
            </a:r>
          </a:p>
          <a:p>
            <a:r>
              <a:rPr lang="en-IN" sz="2000" dirty="0"/>
              <a:t>The organization promises that they will help the scrum master in the removal of impediments to the scrum team's progress</a:t>
            </a:r>
          </a:p>
          <a:p>
            <a:r>
              <a:rPr lang="en-IN" sz="2000" dirty="0"/>
              <a:t>The organization promises the ScrumTeam that they will not change prioritize or constraints in the middle of a sprint without ScrumTeam's consent.</a:t>
            </a:r>
          </a:p>
          <a:p>
            <a:r>
              <a:rPr lang="en-IN" sz="2000" dirty="0"/>
              <a:t>The organization promises that being on a Scrum Team will not hurt of members careers.</a:t>
            </a:r>
            <a:endParaRPr lang="en-US" sz="2000" dirty="0"/>
          </a:p>
          <a:p>
            <a:endParaRPr lang="en-US" sz="2000"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122</a:t>
            </a:fld>
            <a:endParaRPr lang="en-US"/>
          </a:p>
        </p:txBody>
      </p:sp>
    </p:spTree>
    <p:extLst>
      <p:ext uri="{BB962C8B-B14F-4D97-AF65-F5344CB8AC3E}">
        <p14:creationId xmlns:p14="http://schemas.microsoft.com/office/powerpoint/2010/main" val="12872295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C6B159-9DFC-44B4-81CE-81339D931145}"/>
              </a:ext>
            </a:extLst>
          </p:cNvPr>
          <p:cNvSpPr>
            <a:spLocks noGrp="1"/>
          </p:cNvSpPr>
          <p:nvPr>
            <p:ph type="ctrTitle"/>
          </p:nvPr>
        </p:nvSpPr>
        <p:spPr/>
        <p:txBody>
          <a:bodyPr/>
          <a:lstStyle/>
          <a:p>
            <a:r>
              <a:rPr lang="en-US" dirty="0"/>
              <a:t>Final Test</a:t>
            </a:r>
          </a:p>
        </p:txBody>
      </p:sp>
      <p:sp>
        <p:nvSpPr>
          <p:cNvPr id="2" name="Content Placeholder 1">
            <a:extLst>
              <a:ext uri="{FF2B5EF4-FFF2-40B4-BE49-F238E27FC236}">
                <a16:creationId xmlns:a16="http://schemas.microsoft.com/office/drawing/2014/main" id="{B2592201-D010-4BB6-B8A4-3F690B56E396}"/>
              </a:ext>
            </a:extLst>
          </p:cNvPr>
          <p:cNvSpPr>
            <a:spLocks noGrp="1"/>
          </p:cNvSpPr>
          <p:nvPr>
            <p:ph type="subTitle" idx="1"/>
          </p:nvPr>
        </p:nvSpPr>
        <p:spPr/>
        <p:txBody>
          <a:bodyPr/>
          <a:lstStyle/>
          <a:p>
            <a:pPr marL="0" indent="0" algn="ctr">
              <a:buNone/>
            </a:pPr>
            <a:endParaRPr lang="en-US" sz="6000" dirty="0"/>
          </a:p>
        </p:txBody>
      </p:sp>
      <p:sp>
        <p:nvSpPr>
          <p:cNvPr id="4" name="Slide Number Placeholder 3">
            <a:extLst>
              <a:ext uri="{FF2B5EF4-FFF2-40B4-BE49-F238E27FC236}">
                <a16:creationId xmlns:a16="http://schemas.microsoft.com/office/drawing/2014/main" id="{3C40F67D-F9E2-4864-A83C-E441086CA054}"/>
              </a:ext>
            </a:extLst>
          </p:cNvPr>
          <p:cNvSpPr>
            <a:spLocks noGrp="1"/>
          </p:cNvSpPr>
          <p:nvPr>
            <p:ph type="sldNum" sz="quarter" idx="10"/>
          </p:nvPr>
        </p:nvSpPr>
        <p:spPr/>
        <p:txBody>
          <a:bodyPr/>
          <a:lstStyle/>
          <a:p>
            <a:pPr>
              <a:defRPr/>
            </a:pPr>
            <a:fld id="{E3D14F8F-CD33-483E-BA10-26CB4D716191}" type="slidenum">
              <a:rPr lang="en-US" smtClean="0"/>
              <a:pPr>
                <a:defRPr/>
              </a:pPr>
              <a:t>123</a:t>
            </a:fld>
            <a:endParaRPr lang="en-US"/>
          </a:p>
        </p:txBody>
      </p:sp>
    </p:spTree>
    <p:extLst>
      <p:ext uri="{BB962C8B-B14F-4D97-AF65-F5344CB8AC3E}">
        <p14:creationId xmlns:p14="http://schemas.microsoft.com/office/powerpoint/2010/main" val="17598393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649"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5029200" y="2362200"/>
            <a:ext cx="5638800" cy="3657600"/>
          </a:xfrm>
          <a:prstGeom prst="rect">
            <a:avLst/>
          </a:prstGeom>
          <a:noFill/>
          <a:ln w="9525">
            <a:noFill/>
            <a:miter lim="800000"/>
            <a:headEnd/>
            <a:tailEnd/>
          </a:ln>
        </p:spPr>
        <p:txBody>
          <a:bodyPr>
            <a:normAutofit/>
          </a:bodyPr>
          <a:lstStyle/>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marL="342900" indent="-342900" defTabSz="914400">
              <a:spcBef>
                <a:spcPct val="20000"/>
              </a:spcBef>
              <a:defRPr/>
            </a:pPr>
            <a:r>
              <a:rPr lang="en-US" sz="1200" dirty="0">
                <a:solidFill>
                  <a:schemeClr val="tx1"/>
                </a:solidFill>
                <a:latin typeface="+mn-lt"/>
              </a:rPr>
              <a:t>PMP,  PMI-ACP, MCITP</a:t>
            </a:r>
            <a:r>
              <a:rPr lang="en-US" sz="1200">
                <a:solidFill>
                  <a:schemeClr val="tx1"/>
                </a:solidFill>
                <a:latin typeface="+mn-lt"/>
              </a:rPr>
              <a:t>, PRINCE2 </a:t>
            </a:r>
            <a:r>
              <a:rPr lang="en-US" sz="1200" dirty="0">
                <a:solidFill>
                  <a:schemeClr val="tx1"/>
                </a:solidFill>
                <a:latin typeface="+mn-lt"/>
              </a:rPr>
              <a:t>Practitioner, CSM, MBA, MCA, CIC, PGDFM</a:t>
            </a:r>
          </a:p>
          <a:p>
            <a:pPr marL="342900" indent="-342900" defTabSz="914400">
              <a:spcBef>
                <a:spcPct val="20000"/>
              </a:spcBef>
              <a:defRPr/>
            </a:pPr>
            <a:r>
              <a:rPr lang="en-US" sz="1600" dirty="0">
                <a:solidFill>
                  <a:schemeClr val="tx1"/>
                </a:solidFill>
                <a:latin typeface="+mn-lt"/>
              </a:rPr>
              <a:t>PMO Architect &amp; Project Management Evangelist</a:t>
            </a:r>
          </a:p>
          <a:p>
            <a:pPr marL="342900" indent="-342900" defTabSz="914400">
              <a:spcBef>
                <a:spcPct val="20000"/>
              </a:spcBef>
              <a:defRPr/>
            </a:pPr>
            <a:endParaRPr lang="en-US" sz="1600" dirty="0">
              <a:solidFill>
                <a:schemeClr val="tx1"/>
              </a:solidFill>
              <a:latin typeface="+mn-lt"/>
              <a:hlinkClick r:id="rId4"/>
            </a:endParaRPr>
          </a:p>
          <a:p>
            <a:pPr marL="342900" indent="-342900" defTabSz="914400">
              <a:spcBef>
                <a:spcPct val="20000"/>
              </a:spcBef>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defRPr/>
            </a:pPr>
            <a:endParaRPr lang="en-US" sz="1500" dirty="0">
              <a:solidFill>
                <a:schemeClr val="tx1"/>
              </a:solidFill>
              <a:latin typeface="+mn-lt"/>
            </a:endParaRPr>
          </a:p>
          <a:p>
            <a:pPr marL="342900" indent="-342900" defTabSz="914400">
              <a:spcBef>
                <a:spcPct val="20000"/>
              </a:spcBef>
              <a:defRPr/>
            </a:pPr>
            <a:r>
              <a:rPr lang="en-US" sz="1500" dirty="0">
                <a:solidFill>
                  <a:schemeClr val="tx1"/>
                </a:solidFill>
                <a:latin typeface="+mn-lt"/>
              </a:rPr>
              <a:t>For content related queries please contact me via</a:t>
            </a:r>
          </a:p>
          <a:p>
            <a:pPr marL="342900" indent="-342900" defTabSz="914400">
              <a:spcBef>
                <a:spcPct val="20000"/>
              </a:spcBef>
              <a:defRPr/>
            </a:pPr>
            <a:r>
              <a:rPr lang="en-US" sz="1500" dirty="0">
                <a:solidFill>
                  <a:schemeClr val="tx1"/>
                </a:solidFill>
                <a:latin typeface="+mn-lt"/>
              </a:rPr>
              <a:t>	hari.Prasad@vedavit-ps.com</a:t>
            </a:r>
          </a:p>
        </p:txBody>
      </p:sp>
      <p:sp>
        <p:nvSpPr>
          <p:cNvPr id="87962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5C066B8-0BC5-45CD-AB87-19FF2E619980}" type="slidenum">
              <a:rPr lang="en-US" altLang="en-US" smtClean="0"/>
              <a:pPr/>
              <a:t>124</a:t>
            </a:fld>
            <a:endParaRPr lang="en-US" altLang="en-US"/>
          </a:p>
        </p:txBody>
      </p:sp>
      <p:sp>
        <p:nvSpPr>
          <p:cNvPr id="879621" name="Rectangle 1"/>
          <p:cNvSpPr>
            <a:spLocks noChangeArrowheads="1"/>
          </p:cNvSpPr>
          <p:nvPr/>
        </p:nvSpPr>
        <p:spPr bwMode="auto">
          <a:xfrm>
            <a:off x="573649" y="6019800"/>
            <a:ext cx="1108495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altLang="en-US" sz="800" dirty="0">
                <a:solidFill>
                  <a:schemeClr val="tx1"/>
                </a:solidFill>
              </a:rPr>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1230819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Empirical Process</a:t>
            </a:r>
          </a:p>
        </p:txBody>
      </p:sp>
      <p:sp>
        <p:nvSpPr>
          <p:cNvPr id="3" name="Content Placeholder 2"/>
          <p:cNvSpPr>
            <a:spLocks noGrp="1"/>
          </p:cNvSpPr>
          <p:nvPr>
            <p:ph idx="1"/>
          </p:nvPr>
        </p:nvSpPr>
        <p:spPr/>
        <p:txBody>
          <a:bodyPr/>
          <a:lstStyle/>
          <a:p>
            <a:r>
              <a:rPr lang="en-US" dirty="0"/>
              <a:t>Understands the output is not controlled only by controlling input and steps</a:t>
            </a:r>
          </a:p>
          <a:p>
            <a:r>
              <a:rPr lang="en-US" dirty="0"/>
              <a:t>Process is defined loosely and at high level</a:t>
            </a:r>
          </a:p>
          <a:p>
            <a:r>
              <a:rPr lang="en-US" dirty="0"/>
              <a:t>Process learn and evolve over the period of time (adaptation)</a:t>
            </a:r>
          </a:p>
          <a:p>
            <a:r>
              <a:rPr lang="en-US" dirty="0"/>
              <a:t>Adaptive methods are based on empirical processes</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13</a:t>
            </a:fld>
            <a:endParaRPr lang="en-US"/>
          </a:p>
        </p:txBody>
      </p:sp>
    </p:spTree>
    <p:extLst>
      <p:ext uri="{BB962C8B-B14F-4D97-AF65-F5344CB8AC3E}">
        <p14:creationId xmlns:p14="http://schemas.microsoft.com/office/powerpoint/2010/main" val="4232614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Adaptive Methods</a:t>
            </a:r>
          </a:p>
        </p:txBody>
      </p:sp>
      <p:sp>
        <p:nvSpPr>
          <p:cNvPr id="3" name="Content Placeholder 2"/>
          <p:cNvSpPr>
            <a:spLocks noGrp="1"/>
          </p:cNvSpPr>
          <p:nvPr>
            <p:ph idx="1"/>
          </p:nvPr>
        </p:nvSpPr>
        <p:spPr/>
        <p:txBody>
          <a:bodyPr/>
          <a:lstStyle/>
          <a:p>
            <a:r>
              <a:rPr lang="en-US" dirty="0"/>
              <a:t>XP (Extreme Programming)</a:t>
            </a:r>
          </a:p>
          <a:p>
            <a:r>
              <a:rPr lang="en-US" dirty="0"/>
              <a:t>Scrum</a:t>
            </a:r>
          </a:p>
          <a:p>
            <a:r>
              <a:rPr lang="en-US" dirty="0"/>
              <a:t>Crystal</a:t>
            </a:r>
          </a:p>
          <a:p>
            <a:r>
              <a:rPr lang="en-US" dirty="0"/>
              <a:t>FDD (Feature Driven Development)</a:t>
            </a:r>
          </a:p>
          <a:p>
            <a:r>
              <a:rPr lang="en-US" dirty="0"/>
              <a:t>Many others....</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14</a:t>
            </a:fld>
            <a:endParaRPr lang="en-US"/>
          </a:p>
        </p:txBody>
      </p:sp>
    </p:spTree>
    <p:extLst>
      <p:ext uri="{BB962C8B-B14F-4D97-AF65-F5344CB8AC3E}">
        <p14:creationId xmlns:p14="http://schemas.microsoft.com/office/powerpoint/2010/main" val="152156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itle 2"/>
          <p:cNvSpPr>
            <a:spLocks noGrp="1"/>
          </p:cNvSpPr>
          <p:nvPr>
            <p:ph type="title" idx="4294967295"/>
          </p:nvPr>
        </p:nvSpPr>
        <p:spPr>
          <a:xfrm>
            <a:off x="0" y="0"/>
            <a:ext cx="12192000" cy="609600"/>
          </a:xfrm>
        </p:spPr>
        <p:txBody>
          <a:bodyPr>
            <a:normAutofit fontScale="90000"/>
          </a:bodyPr>
          <a:lstStyle/>
          <a:p>
            <a:r>
              <a:rPr lang="en-US" dirty="0">
                <a:solidFill>
                  <a:srgbClr val="000000"/>
                </a:solidFill>
                <a:latin typeface="Verdana"/>
                <a:ea typeface="Verdana"/>
                <a:cs typeface="Verdana"/>
                <a:sym typeface="Verdana"/>
              </a:rPr>
              <a:t>When to go agile? Exploration factor</a:t>
            </a:r>
            <a:endParaRPr lang="en-US" dirty="0"/>
          </a:p>
        </p:txBody>
      </p:sp>
      <p:graphicFrame>
        <p:nvGraphicFramePr>
          <p:cNvPr id="147" name="Shape 147"/>
          <p:cNvGraphicFramePr/>
          <p:nvPr>
            <p:extLst>
              <p:ext uri="{D42A27DB-BD31-4B8C-83A1-F6EECF244321}">
                <p14:modId xmlns:p14="http://schemas.microsoft.com/office/powerpoint/2010/main" val="4159074164"/>
              </p:ext>
            </p:extLst>
          </p:nvPr>
        </p:nvGraphicFramePr>
        <p:xfrm>
          <a:off x="838200" y="1143000"/>
          <a:ext cx="10591799" cy="4993640"/>
        </p:xfrm>
        <a:graphic>
          <a:graphicData uri="http://schemas.openxmlformats.org/drawingml/2006/table">
            <a:tbl>
              <a:tblPr firstRow="1" firstCol="1">
                <a:tableStyleId>{F5AB1C69-6EDB-4FF4-983F-18BD219EF322}</a:tableStyleId>
              </a:tblPr>
              <a:tblGrid>
                <a:gridCol w="2693756">
                  <a:extLst>
                    <a:ext uri="{9D8B030D-6E8A-4147-A177-3AD203B41FA5}">
                      <a16:colId xmlns:a16="http://schemas.microsoft.com/office/drawing/2014/main" val="20000"/>
                    </a:ext>
                  </a:extLst>
                </a:gridCol>
                <a:gridCol w="1875652">
                  <a:extLst>
                    <a:ext uri="{9D8B030D-6E8A-4147-A177-3AD203B41FA5}">
                      <a16:colId xmlns:a16="http://schemas.microsoft.com/office/drawing/2014/main" val="20001"/>
                    </a:ext>
                  </a:extLst>
                </a:gridCol>
                <a:gridCol w="2254772">
                  <a:extLst>
                    <a:ext uri="{9D8B030D-6E8A-4147-A177-3AD203B41FA5}">
                      <a16:colId xmlns:a16="http://schemas.microsoft.com/office/drawing/2014/main" val="20002"/>
                    </a:ext>
                  </a:extLst>
                </a:gridCol>
                <a:gridCol w="1649259">
                  <a:extLst>
                    <a:ext uri="{9D8B030D-6E8A-4147-A177-3AD203B41FA5}">
                      <a16:colId xmlns:a16="http://schemas.microsoft.com/office/drawing/2014/main" val="20003"/>
                    </a:ext>
                  </a:extLst>
                </a:gridCol>
                <a:gridCol w="2118360">
                  <a:extLst>
                    <a:ext uri="{9D8B030D-6E8A-4147-A177-3AD203B41FA5}">
                      <a16:colId xmlns:a16="http://schemas.microsoft.com/office/drawing/2014/main" val="20004"/>
                    </a:ext>
                  </a:extLst>
                </a:gridCol>
              </a:tblGrid>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Product</a:t>
                      </a:r>
                    </a:p>
                    <a:p>
                      <a:pPr marL="0" marR="0" lvl="0" indent="0" algn="l" rtl="0">
                        <a:lnSpc>
                          <a:spcPct val="100000"/>
                        </a:lnSpc>
                        <a:spcBef>
                          <a:spcPts val="600"/>
                        </a:spcBef>
                        <a:spcAft>
                          <a:spcPts val="0"/>
                        </a:spcAft>
                        <a:buClr>
                          <a:srgbClr val="000000"/>
                        </a:buClr>
                        <a:buSzPct val="25000"/>
                        <a:buFont typeface="Verdana"/>
                        <a:buNone/>
                      </a:pPr>
                      <a:r>
                        <a:rPr lang="en-US" sz="3200" u="none" strike="noStrike" cap="none" baseline="0" dirty="0">
                          <a:sym typeface="Verdana"/>
                        </a:rPr>
                        <a:t>Requirements</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Bleeding edge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Leading edge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Familiar</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Well known</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Erratic</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10</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8</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Fluctuating </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8</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7</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6</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5</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Routine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6</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4</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3</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3200" u="none" strike="noStrike" cap="none" baseline="0">
                          <a:sym typeface="Verdana"/>
                        </a:rPr>
                        <a:t>Stable</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7</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5</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a:sym typeface="Verdana"/>
                        </a:rPr>
                        <a:t>3</a:t>
                      </a:r>
                      <a:endParaRPr lang="en-US" sz="3200" b="0" i="0" u="none" strike="noStrike" cap="none" baseline="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3200" u="none" strike="noStrike" cap="none" baseline="0" dirty="0">
                          <a:sym typeface="Verdana"/>
                        </a:rPr>
                        <a:t>1</a:t>
                      </a:r>
                      <a:endParaRPr lang="en-US" sz="3200" b="0" i="0" u="none" strike="noStrike" cap="none" baseline="0" dirty="0">
                        <a:solidFill>
                          <a:srgbClr val="000000"/>
                        </a:solidFill>
                        <a:latin typeface="Verdana"/>
                        <a:ea typeface="Verdana"/>
                        <a:cs typeface="Verdana"/>
                        <a:sym typeface="Verdana"/>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0"/>
          </p:nvPr>
        </p:nvSpPr>
        <p:spPr/>
        <p:txBody>
          <a:bodyPr/>
          <a:lstStyle/>
          <a:p>
            <a:pPr>
              <a:defRPr/>
            </a:pPr>
            <a:fld id="{6D50E036-46A9-4C95-A5FB-22C36C56E9CD}" type="slidenum">
              <a:rPr lang="en-US" smtClean="0"/>
              <a:pPr>
                <a:defRPr/>
              </a:pPr>
              <a:t>15</a:t>
            </a:fld>
            <a:endParaRPr lang="en-US"/>
          </a:p>
        </p:txBody>
      </p:sp>
    </p:spTree>
    <p:extLst>
      <p:ext uri="{BB962C8B-B14F-4D97-AF65-F5344CB8AC3E}">
        <p14:creationId xmlns:p14="http://schemas.microsoft.com/office/powerpoint/2010/main" val="1564713948"/>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9" name="Slide Number Placeholder 10"/>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D98B79-D9EB-4EBC-A01D-6A3AB43CFDC1}" type="slidenum">
              <a:rPr lang="en-US" altLang="en-US" smtClean="0">
                <a:solidFill>
                  <a:schemeClr val="tx1"/>
                </a:solidFill>
              </a:rPr>
              <a:pPr/>
              <a:t>16</a:t>
            </a:fld>
            <a:endParaRPr lang="en-US" altLang="en-US">
              <a:solidFill>
                <a:schemeClr val="tx1"/>
              </a:solidFill>
            </a:endParaRPr>
          </a:p>
        </p:txBody>
      </p:sp>
      <p:sp>
        <p:nvSpPr>
          <p:cNvPr id="7" name="Title 6"/>
          <p:cNvSpPr>
            <a:spLocks noGrp="1"/>
          </p:cNvSpPr>
          <p:nvPr>
            <p:ph type="title"/>
          </p:nvPr>
        </p:nvSpPr>
        <p:spPr>
          <a:xfrm>
            <a:off x="255165" y="144810"/>
            <a:ext cx="11546541" cy="917575"/>
          </a:xfrm>
        </p:spPr>
        <p:txBody>
          <a:bodyPr>
            <a:normAutofit/>
          </a:bodyPr>
          <a:lstStyle/>
          <a:p>
            <a:pPr>
              <a:defRPr/>
            </a:pPr>
            <a:r>
              <a:rPr lang="en-US" dirty="0"/>
              <a:t>Agile Framework at a Glance</a:t>
            </a:r>
            <a:endParaRPr dirty="0"/>
          </a:p>
        </p:txBody>
      </p:sp>
      <p:grpSp>
        <p:nvGrpSpPr>
          <p:cNvPr id="53" name="Group 52"/>
          <p:cNvGrpSpPr/>
          <p:nvPr/>
        </p:nvGrpSpPr>
        <p:grpSpPr>
          <a:xfrm>
            <a:off x="7421904" y="3738296"/>
            <a:ext cx="940434" cy="1051630"/>
            <a:chOff x="8359399" y="771322"/>
            <a:chExt cx="1043970" cy="1287142"/>
          </a:xfrm>
        </p:grpSpPr>
        <p:pic>
          <p:nvPicPr>
            <p:cNvPr id="54" name="Picture 53"/>
            <p:cNvPicPr>
              <a:picLocks noChangeAspect="1"/>
            </p:cNvPicPr>
            <p:nvPr/>
          </p:nvPicPr>
          <p:blipFill>
            <a:blip r:embed="rId3"/>
            <a:stretch>
              <a:fillRect/>
            </a:stretch>
          </p:blipFill>
          <p:spPr>
            <a:xfrm>
              <a:off x="8359399" y="771322"/>
              <a:ext cx="1043970" cy="910439"/>
            </a:xfrm>
            <a:prstGeom prst="rect">
              <a:avLst/>
            </a:prstGeom>
          </p:spPr>
        </p:pic>
        <p:sp>
          <p:nvSpPr>
            <p:cNvPr id="55" name="TextBox 54"/>
            <p:cNvSpPr txBox="1"/>
            <p:nvPr/>
          </p:nvSpPr>
          <p:spPr>
            <a:xfrm>
              <a:off x="8359493" y="1681761"/>
              <a:ext cx="989750" cy="376703"/>
            </a:xfrm>
            <a:prstGeom prst="rect">
              <a:avLst/>
            </a:prstGeom>
            <a:noFill/>
          </p:spPr>
          <p:txBody>
            <a:bodyPr wrap="none" rtlCol="0">
              <a:spAutoFit/>
            </a:bodyPr>
            <a:lstStyle/>
            <a:p>
              <a:r>
                <a:rPr lang="en-US" sz="1400" dirty="0">
                  <a:solidFill>
                    <a:schemeClr val="tx1"/>
                  </a:solidFill>
                </a:rPr>
                <a:t>Sprinting</a:t>
              </a:r>
            </a:p>
          </p:txBody>
        </p:sp>
      </p:grpSp>
      <p:grpSp>
        <p:nvGrpSpPr>
          <p:cNvPr id="56" name="Group 55"/>
          <p:cNvGrpSpPr/>
          <p:nvPr/>
        </p:nvGrpSpPr>
        <p:grpSpPr>
          <a:xfrm>
            <a:off x="7099118" y="3471171"/>
            <a:ext cx="1537251" cy="1577009"/>
            <a:chOff x="5526156" y="2266121"/>
            <a:chExt cx="1537251" cy="1577009"/>
          </a:xfrm>
        </p:grpSpPr>
        <p:sp>
          <p:nvSpPr>
            <p:cNvPr id="57" name="Block Arc 56"/>
            <p:cNvSpPr/>
            <p:nvPr/>
          </p:nvSpPr>
          <p:spPr>
            <a:xfrm rot="5400000">
              <a:off x="5539407" y="2319130"/>
              <a:ext cx="1577009" cy="1470991"/>
            </a:xfrm>
            <a:prstGeom prst="blockArc">
              <a:avLst>
                <a:gd name="adj1" fmla="val 4534627"/>
                <a:gd name="adj2" fmla="val 20988824"/>
                <a:gd name="adj3" fmla="val 12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Down Arrow 57"/>
            <p:cNvSpPr/>
            <p:nvPr/>
          </p:nvSpPr>
          <p:spPr>
            <a:xfrm rot="21417784">
              <a:off x="5526156" y="3207025"/>
              <a:ext cx="357807" cy="225287"/>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Right Arrow 58"/>
          <p:cNvSpPr/>
          <p:nvPr/>
        </p:nvSpPr>
        <p:spPr>
          <a:xfrm>
            <a:off x="6303988" y="4783137"/>
            <a:ext cx="3962400" cy="318053"/>
          </a:xfrm>
          <a:prstGeom prst="rightArrow">
            <a:avLst>
              <a:gd name="adj1" fmla="val 5833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0" name="Group 59"/>
          <p:cNvGrpSpPr/>
          <p:nvPr/>
        </p:nvGrpSpPr>
        <p:grpSpPr>
          <a:xfrm>
            <a:off x="7719375" y="2695831"/>
            <a:ext cx="824010" cy="796554"/>
            <a:chOff x="7564395" y="2153390"/>
            <a:chExt cx="824010" cy="796554"/>
          </a:xfrm>
        </p:grpSpPr>
        <p:sp>
          <p:nvSpPr>
            <p:cNvPr id="61" name="Block Arc 60"/>
            <p:cNvSpPr/>
            <p:nvPr/>
          </p:nvSpPr>
          <p:spPr>
            <a:xfrm rot="8788436" flipH="1" flipV="1">
              <a:off x="7564395" y="2153390"/>
              <a:ext cx="824010" cy="796554"/>
            </a:xfrm>
            <a:prstGeom prst="blockArc">
              <a:avLst>
                <a:gd name="adj1" fmla="val 4534627"/>
                <a:gd name="adj2" fmla="val 20988824"/>
                <a:gd name="adj3" fmla="val 12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wn Arrow 61"/>
            <p:cNvSpPr/>
            <p:nvPr/>
          </p:nvSpPr>
          <p:spPr>
            <a:xfrm rot="7296879" flipV="1">
              <a:off x="8159974" y="2274356"/>
              <a:ext cx="246148" cy="121426"/>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3" name="Group 62"/>
          <p:cNvGrpSpPr/>
          <p:nvPr/>
        </p:nvGrpSpPr>
        <p:grpSpPr>
          <a:xfrm>
            <a:off x="7278021" y="1807117"/>
            <a:ext cx="1757212" cy="778385"/>
            <a:chOff x="6586070" y="660437"/>
            <a:chExt cx="1757212" cy="778385"/>
          </a:xfrm>
        </p:grpSpPr>
        <p:pic>
          <p:nvPicPr>
            <p:cNvPr id="64" name="Picture 6" descr="https://upload.wikimedia.org/wikipedia/commons/0/05/SampleBurndownCh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1008" y="660437"/>
              <a:ext cx="926079" cy="50568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6586070" y="1131045"/>
              <a:ext cx="1757212" cy="307777"/>
            </a:xfrm>
            <a:prstGeom prst="rect">
              <a:avLst/>
            </a:prstGeom>
            <a:noFill/>
          </p:spPr>
          <p:txBody>
            <a:bodyPr wrap="none" rtlCol="0">
              <a:spAutoFit/>
            </a:bodyPr>
            <a:lstStyle/>
            <a:p>
              <a:r>
                <a:rPr lang="en-US" sz="1400" dirty="0">
                  <a:solidFill>
                    <a:schemeClr val="tx1"/>
                  </a:solidFill>
                </a:rPr>
                <a:t>Burndown/Up Chart</a:t>
              </a:r>
            </a:p>
          </p:txBody>
        </p:sp>
      </p:grpSp>
      <p:grpSp>
        <p:nvGrpSpPr>
          <p:cNvPr id="66" name="Group 65"/>
          <p:cNvGrpSpPr/>
          <p:nvPr/>
        </p:nvGrpSpPr>
        <p:grpSpPr>
          <a:xfrm>
            <a:off x="6110855" y="2743627"/>
            <a:ext cx="1298753" cy="863381"/>
            <a:chOff x="5068787" y="1268459"/>
            <a:chExt cx="1298753" cy="863381"/>
          </a:xfrm>
        </p:grpSpPr>
        <p:pic>
          <p:nvPicPr>
            <p:cNvPr id="67" name="Picture 2" descr="Image result for man icon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8141" y="1268459"/>
              <a:ext cx="483161" cy="610817"/>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5068787" y="1824063"/>
              <a:ext cx="1298753" cy="307777"/>
            </a:xfrm>
            <a:prstGeom prst="rect">
              <a:avLst/>
            </a:prstGeom>
            <a:noFill/>
          </p:spPr>
          <p:txBody>
            <a:bodyPr wrap="none" rtlCol="0">
              <a:spAutoFit/>
            </a:bodyPr>
            <a:lstStyle/>
            <a:p>
              <a:r>
                <a:rPr lang="en-US" sz="1400" dirty="0">
                  <a:solidFill>
                    <a:schemeClr val="tx1"/>
                  </a:solidFill>
                </a:rPr>
                <a:t>Scrum Master</a:t>
              </a:r>
            </a:p>
          </p:txBody>
        </p:sp>
      </p:grpSp>
      <p:grpSp>
        <p:nvGrpSpPr>
          <p:cNvPr id="69" name="Group 68"/>
          <p:cNvGrpSpPr/>
          <p:nvPr/>
        </p:nvGrpSpPr>
        <p:grpSpPr>
          <a:xfrm>
            <a:off x="9232647" y="2309482"/>
            <a:ext cx="1151371" cy="1218216"/>
            <a:chOff x="8359399" y="771322"/>
            <a:chExt cx="1151371" cy="1218216"/>
          </a:xfrm>
        </p:grpSpPr>
        <p:pic>
          <p:nvPicPr>
            <p:cNvPr id="70" name="Picture 69"/>
            <p:cNvPicPr>
              <a:picLocks noChangeAspect="1"/>
            </p:cNvPicPr>
            <p:nvPr/>
          </p:nvPicPr>
          <p:blipFill>
            <a:blip r:embed="rId3"/>
            <a:stretch>
              <a:fillRect/>
            </a:stretch>
          </p:blipFill>
          <p:spPr>
            <a:xfrm>
              <a:off x="8359399" y="771322"/>
              <a:ext cx="1043970" cy="910439"/>
            </a:xfrm>
            <a:prstGeom prst="rect">
              <a:avLst/>
            </a:prstGeom>
          </p:spPr>
        </p:pic>
        <p:sp>
          <p:nvSpPr>
            <p:cNvPr id="71" name="TextBox 70"/>
            <p:cNvSpPr txBox="1"/>
            <p:nvPr/>
          </p:nvSpPr>
          <p:spPr>
            <a:xfrm>
              <a:off x="8359493" y="1681761"/>
              <a:ext cx="1151277" cy="307777"/>
            </a:xfrm>
            <a:prstGeom prst="rect">
              <a:avLst/>
            </a:prstGeom>
            <a:noFill/>
          </p:spPr>
          <p:txBody>
            <a:bodyPr wrap="none" rtlCol="0">
              <a:spAutoFit/>
            </a:bodyPr>
            <a:lstStyle/>
            <a:p>
              <a:r>
                <a:rPr lang="en-US" sz="1400" dirty="0">
                  <a:solidFill>
                    <a:schemeClr val="tx1"/>
                  </a:solidFill>
                </a:rPr>
                <a:t>Daily Scrum</a:t>
              </a:r>
            </a:p>
          </p:txBody>
        </p:sp>
      </p:grpSp>
      <p:grpSp>
        <p:nvGrpSpPr>
          <p:cNvPr id="72" name="Group 71"/>
          <p:cNvGrpSpPr/>
          <p:nvPr/>
        </p:nvGrpSpPr>
        <p:grpSpPr>
          <a:xfrm>
            <a:off x="10300564" y="4066802"/>
            <a:ext cx="1797287" cy="1188989"/>
            <a:chOff x="8727602" y="2861752"/>
            <a:chExt cx="1797287" cy="1188989"/>
          </a:xfrm>
        </p:grpSpPr>
        <p:pic>
          <p:nvPicPr>
            <p:cNvPr id="73" name="Picture 72"/>
            <p:cNvPicPr>
              <a:picLocks noChangeAspect="1"/>
            </p:cNvPicPr>
            <p:nvPr/>
          </p:nvPicPr>
          <p:blipFill>
            <a:blip r:embed="rId3"/>
            <a:stretch>
              <a:fillRect/>
            </a:stretch>
          </p:blipFill>
          <p:spPr>
            <a:xfrm>
              <a:off x="9032831" y="2861752"/>
              <a:ext cx="1043970" cy="910439"/>
            </a:xfrm>
            <a:prstGeom prst="rect">
              <a:avLst/>
            </a:prstGeom>
          </p:spPr>
        </p:pic>
        <p:sp>
          <p:nvSpPr>
            <p:cNvPr id="74" name="TextBox 73"/>
            <p:cNvSpPr txBox="1"/>
            <p:nvPr/>
          </p:nvSpPr>
          <p:spPr>
            <a:xfrm>
              <a:off x="8727602" y="3742964"/>
              <a:ext cx="1797287" cy="307777"/>
            </a:xfrm>
            <a:prstGeom prst="rect">
              <a:avLst/>
            </a:prstGeom>
            <a:noFill/>
          </p:spPr>
          <p:txBody>
            <a:bodyPr wrap="none" rtlCol="0">
              <a:spAutoFit/>
            </a:bodyPr>
            <a:lstStyle/>
            <a:p>
              <a:r>
                <a:rPr lang="en-US" sz="1400" dirty="0">
                  <a:solidFill>
                    <a:schemeClr val="tx1"/>
                  </a:solidFill>
                </a:rPr>
                <a:t>Sprint Retrospective</a:t>
              </a:r>
            </a:p>
          </p:txBody>
        </p:sp>
      </p:grpSp>
      <p:pic>
        <p:nvPicPr>
          <p:cNvPr id="75" name="Picture 12" descr="http://www.agilevelocity.com/media/PSP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74143" y="3653682"/>
            <a:ext cx="809640" cy="1097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6" name="Table 75"/>
          <p:cNvGraphicFramePr>
            <a:graphicFrameLocks noGrp="1"/>
          </p:cNvGraphicFramePr>
          <p:nvPr>
            <p:extLst>
              <p:ext uri="{D42A27DB-BD31-4B8C-83A1-F6EECF244321}">
                <p14:modId xmlns:p14="http://schemas.microsoft.com/office/powerpoint/2010/main" val="2514365472"/>
              </p:ext>
            </p:extLst>
          </p:nvPr>
        </p:nvGraphicFramePr>
        <p:xfrm>
          <a:off x="3398099" y="3283907"/>
          <a:ext cx="2374900" cy="3076575"/>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118247">
                <a:tc>
                  <a:txBody>
                    <a:bodyPr/>
                    <a:lstStyle/>
                    <a:p>
                      <a:pPr algn="l" rtl="0" fontAlgn="ctr"/>
                      <a:r>
                        <a:rPr lang="en-US" sz="1000" u="none" strike="noStrike">
                          <a:effectLst/>
                        </a:rPr>
                        <a:t>User Story</a:t>
                      </a:r>
                      <a:endParaRPr lang="en-US" sz="1000" b="1" i="0" u="none" strike="noStrike">
                        <a:solidFill>
                          <a:srgbClr val="FFFFFF"/>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a:t>
                      </a:r>
                      <a:endParaRPr lang="en-US" sz="1000" b="1" i="0" u="none" strike="noStrike">
                        <a:solidFill>
                          <a:srgbClr val="FFFFFF"/>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Total Hours</a:t>
                      </a:r>
                      <a:endParaRPr lang="en-US" sz="1000" b="1" i="0" u="none" strike="noStrike">
                        <a:solidFill>
                          <a:srgbClr val="FFFFFF"/>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123878">
                <a:tc>
                  <a:txBody>
                    <a:bodyPr/>
                    <a:lstStyle/>
                    <a:p>
                      <a:pPr algn="l" rtl="0" fontAlgn="ctr"/>
                      <a:r>
                        <a:rPr lang="en-US" sz="1000" u="none" strike="noStrike">
                          <a:effectLst/>
                        </a:rPr>
                        <a:t>User Story 1</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24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(10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(6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(8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118247">
                <a:tc>
                  <a:txBody>
                    <a:bodyPr/>
                    <a:lstStyle/>
                    <a:p>
                      <a:pPr algn="l" rtl="0" fontAlgn="ctr"/>
                      <a:r>
                        <a:rPr lang="en-US" sz="1000" u="none" strike="noStrike">
                          <a:effectLst/>
                        </a:rPr>
                        <a:t>User Story 2</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21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5"/>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(6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6"/>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(15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7"/>
                  </a:ext>
                </a:extLst>
              </a:tr>
              <a:tr h="118247">
                <a:tc>
                  <a:txBody>
                    <a:bodyPr/>
                    <a:lstStyle/>
                    <a:p>
                      <a:pPr algn="l" rtl="0" fontAlgn="ctr"/>
                      <a:r>
                        <a:rPr lang="en-US" sz="1000" u="none" strike="noStrike">
                          <a:effectLst/>
                        </a:rPr>
                        <a:t>User Story 3</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34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8"/>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(13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9"/>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(12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0"/>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(9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1"/>
                  </a:ext>
                </a:extLst>
              </a:tr>
              <a:tr h="118247">
                <a:tc>
                  <a:txBody>
                    <a:bodyPr/>
                    <a:lstStyle/>
                    <a:p>
                      <a:pPr algn="l" rtl="0" fontAlgn="ctr"/>
                      <a:r>
                        <a:rPr lang="en-US" sz="1000" u="none" strike="noStrike">
                          <a:effectLst/>
                        </a:rPr>
                        <a:t>User Story 4</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21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2"/>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(11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3"/>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(3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4"/>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(7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5"/>
                  </a:ext>
                </a:extLst>
              </a:tr>
              <a:tr h="118247">
                <a:tc>
                  <a:txBody>
                    <a:bodyPr/>
                    <a:lstStyle/>
                    <a:p>
                      <a:pPr algn="l" rtl="0" fontAlgn="ctr"/>
                      <a:r>
                        <a:rPr lang="en-US" sz="1000" u="none" strike="noStrike">
                          <a:effectLst/>
                        </a:rPr>
                        <a:t>User Story 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14 Hrs</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6"/>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7"/>
                  </a:ext>
                </a:extLst>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18"/>
                  </a:ext>
                </a:extLst>
              </a:tr>
            </a:tbl>
          </a:graphicData>
        </a:graphic>
      </p:graphicFrame>
      <p:grpSp>
        <p:nvGrpSpPr>
          <p:cNvPr id="77" name="Group 76"/>
          <p:cNvGrpSpPr/>
          <p:nvPr/>
        </p:nvGrpSpPr>
        <p:grpSpPr>
          <a:xfrm>
            <a:off x="170768" y="1484627"/>
            <a:ext cx="1489510" cy="1379316"/>
            <a:chOff x="155575" y="531974"/>
            <a:chExt cx="1489510" cy="1379316"/>
          </a:xfrm>
        </p:grpSpPr>
        <p:pic>
          <p:nvPicPr>
            <p:cNvPr id="78" name="Picture 16" descr="http://www.innolution.com/images/made/uploads/icon-language/11b6b380861648c3088d56333f87572958b3c87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9972" y="531974"/>
              <a:ext cx="1033976" cy="1163914"/>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55575" y="1603513"/>
              <a:ext cx="1489510" cy="307777"/>
            </a:xfrm>
            <a:prstGeom prst="rect">
              <a:avLst/>
            </a:prstGeom>
            <a:noFill/>
          </p:spPr>
          <p:txBody>
            <a:bodyPr wrap="none" rtlCol="0">
              <a:spAutoFit/>
            </a:bodyPr>
            <a:lstStyle/>
            <a:p>
              <a:r>
                <a:rPr lang="en-US" sz="1400" dirty="0">
                  <a:solidFill>
                    <a:schemeClr val="tx1"/>
                  </a:solidFill>
                </a:rPr>
                <a:t>Product Backlog</a:t>
              </a:r>
            </a:p>
          </p:txBody>
        </p:sp>
      </p:grpSp>
      <p:grpSp>
        <p:nvGrpSpPr>
          <p:cNvPr id="80" name="Group 79"/>
          <p:cNvGrpSpPr/>
          <p:nvPr/>
        </p:nvGrpSpPr>
        <p:grpSpPr>
          <a:xfrm>
            <a:off x="430532" y="4018613"/>
            <a:ext cx="2457450" cy="2165153"/>
            <a:chOff x="160520" y="1936634"/>
            <a:chExt cx="2457450" cy="2165153"/>
          </a:xfrm>
        </p:grpSpPr>
        <p:pic>
          <p:nvPicPr>
            <p:cNvPr id="81" name="Picture 18" descr="Image result for sprint backlog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520" y="1936634"/>
              <a:ext cx="2457450" cy="1857376"/>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460375" y="3794010"/>
              <a:ext cx="1529586" cy="307777"/>
            </a:xfrm>
            <a:prstGeom prst="rect">
              <a:avLst/>
            </a:prstGeom>
            <a:noFill/>
          </p:spPr>
          <p:txBody>
            <a:bodyPr wrap="none" rtlCol="0">
              <a:spAutoFit/>
            </a:bodyPr>
            <a:lstStyle/>
            <a:p>
              <a:r>
                <a:rPr lang="en-US" sz="1400" dirty="0">
                  <a:solidFill>
                    <a:schemeClr val="tx1"/>
                  </a:solidFill>
                </a:rPr>
                <a:t>Release Backlog</a:t>
              </a:r>
            </a:p>
          </p:txBody>
        </p:sp>
      </p:grpSp>
      <p:sp>
        <p:nvSpPr>
          <p:cNvPr id="83" name="TextBox 82"/>
          <p:cNvSpPr txBox="1"/>
          <p:nvPr/>
        </p:nvSpPr>
        <p:spPr>
          <a:xfrm>
            <a:off x="3953719" y="6461024"/>
            <a:ext cx="1340432" cy="307777"/>
          </a:xfrm>
          <a:prstGeom prst="rect">
            <a:avLst/>
          </a:prstGeom>
          <a:noFill/>
        </p:spPr>
        <p:txBody>
          <a:bodyPr wrap="none" rtlCol="0">
            <a:spAutoFit/>
          </a:bodyPr>
          <a:lstStyle/>
          <a:p>
            <a:r>
              <a:rPr lang="en-US" sz="1400" dirty="0">
                <a:solidFill>
                  <a:schemeClr val="tx1"/>
                </a:solidFill>
              </a:rPr>
              <a:t>Sprint Backlog</a:t>
            </a:r>
          </a:p>
        </p:txBody>
      </p:sp>
      <p:grpSp>
        <p:nvGrpSpPr>
          <p:cNvPr id="84" name="Group 83"/>
          <p:cNvGrpSpPr/>
          <p:nvPr/>
        </p:nvGrpSpPr>
        <p:grpSpPr>
          <a:xfrm>
            <a:off x="3919161" y="1973079"/>
            <a:ext cx="1399836" cy="1218216"/>
            <a:chOff x="8359399" y="771322"/>
            <a:chExt cx="1399836" cy="1218216"/>
          </a:xfrm>
        </p:grpSpPr>
        <p:pic>
          <p:nvPicPr>
            <p:cNvPr id="85" name="Picture 84"/>
            <p:cNvPicPr>
              <a:picLocks noChangeAspect="1"/>
            </p:cNvPicPr>
            <p:nvPr/>
          </p:nvPicPr>
          <p:blipFill>
            <a:blip r:embed="rId3"/>
            <a:stretch>
              <a:fillRect/>
            </a:stretch>
          </p:blipFill>
          <p:spPr>
            <a:xfrm>
              <a:off x="8359399" y="771322"/>
              <a:ext cx="1043970" cy="910439"/>
            </a:xfrm>
            <a:prstGeom prst="rect">
              <a:avLst/>
            </a:prstGeom>
          </p:spPr>
        </p:pic>
        <p:sp>
          <p:nvSpPr>
            <p:cNvPr id="86" name="TextBox 85"/>
            <p:cNvSpPr txBox="1"/>
            <p:nvPr/>
          </p:nvSpPr>
          <p:spPr>
            <a:xfrm>
              <a:off x="8359493" y="1681761"/>
              <a:ext cx="1399742" cy="307777"/>
            </a:xfrm>
            <a:prstGeom prst="rect">
              <a:avLst/>
            </a:prstGeom>
            <a:noFill/>
          </p:spPr>
          <p:txBody>
            <a:bodyPr wrap="none" rtlCol="0">
              <a:spAutoFit/>
            </a:bodyPr>
            <a:lstStyle/>
            <a:p>
              <a:r>
                <a:rPr lang="en-US" sz="1400" dirty="0">
                  <a:solidFill>
                    <a:schemeClr val="tx1"/>
                  </a:solidFill>
                </a:rPr>
                <a:t>Sprint Planning</a:t>
              </a:r>
            </a:p>
          </p:txBody>
        </p:sp>
      </p:grpSp>
      <p:grpSp>
        <p:nvGrpSpPr>
          <p:cNvPr id="87" name="Group 86"/>
          <p:cNvGrpSpPr/>
          <p:nvPr/>
        </p:nvGrpSpPr>
        <p:grpSpPr>
          <a:xfrm>
            <a:off x="982990" y="1191161"/>
            <a:ext cx="1378904" cy="863381"/>
            <a:chOff x="5068787" y="1268459"/>
            <a:chExt cx="1378904" cy="863381"/>
          </a:xfrm>
        </p:grpSpPr>
        <p:pic>
          <p:nvPicPr>
            <p:cNvPr id="88" name="Picture 2" descr="Image result for man icon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8141" y="1268459"/>
              <a:ext cx="483161" cy="61081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5068787" y="1824063"/>
              <a:ext cx="1378904" cy="307777"/>
            </a:xfrm>
            <a:prstGeom prst="rect">
              <a:avLst/>
            </a:prstGeom>
            <a:noFill/>
          </p:spPr>
          <p:txBody>
            <a:bodyPr wrap="none" rtlCol="0">
              <a:spAutoFit/>
            </a:bodyPr>
            <a:lstStyle/>
            <a:p>
              <a:r>
                <a:rPr lang="en-US" sz="1400" dirty="0">
                  <a:solidFill>
                    <a:schemeClr val="tx1"/>
                  </a:solidFill>
                </a:rPr>
                <a:t>Product Owner</a:t>
              </a:r>
            </a:p>
          </p:txBody>
        </p:sp>
      </p:grpSp>
      <p:grpSp>
        <p:nvGrpSpPr>
          <p:cNvPr id="90" name="Group 89"/>
          <p:cNvGrpSpPr/>
          <p:nvPr/>
        </p:nvGrpSpPr>
        <p:grpSpPr>
          <a:xfrm>
            <a:off x="1440983" y="2585502"/>
            <a:ext cx="1588897" cy="1208091"/>
            <a:chOff x="1223558" y="2426602"/>
            <a:chExt cx="1588897" cy="1208091"/>
          </a:xfrm>
        </p:grpSpPr>
        <p:pic>
          <p:nvPicPr>
            <p:cNvPr id="91" name="Picture 90"/>
            <p:cNvPicPr>
              <a:picLocks noChangeAspect="1"/>
            </p:cNvPicPr>
            <p:nvPr/>
          </p:nvPicPr>
          <p:blipFill>
            <a:blip r:embed="rId3"/>
            <a:stretch>
              <a:fillRect/>
            </a:stretch>
          </p:blipFill>
          <p:spPr>
            <a:xfrm>
              <a:off x="1411095" y="2426602"/>
              <a:ext cx="1043970" cy="910439"/>
            </a:xfrm>
            <a:prstGeom prst="rect">
              <a:avLst/>
            </a:prstGeom>
          </p:spPr>
        </p:pic>
        <p:sp>
          <p:nvSpPr>
            <p:cNvPr id="92" name="TextBox 91"/>
            <p:cNvSpPr txBox="1"/>
            <p:nvPr/>
          </p:nvSpPr>
          <p:spPr>
            <a:xfrm>
              <a:off x="1223558" y="3326916"/>
              <a:ext cx="1588897" cy="307777"/>
            </a:xfrm>
            <a:prstGeom prst="rect">
              <a:avLst/>
            </a:prstGeom>
            <a:noFill/>
          </p:spPr>
          <p:txBody>
            <a:bodyPr wrap="none" rtlCol="0">
              <a:spAutoFit/>
            </a:bodyPr>
            <a:lstStyle/>
            <a:p>
              <a:r>
                <a:rPr lang="en-US" sz="1400" dirty="0">
                  <a:solidFill>
                    <a:schemeClr val="tx1"/>
                  </a:solidFill>
                </a:rPr>
                <a:t>Release Planning</a:t>
              </a:r>
            </a:p>
          </p:txBody>
        </p:sp>
      </p:grpSp>
      <p:sp>
        <p:nvSpPr>
          <p:cNvPr id="93" name="Cloud Callout 92"/>
          <p:cNvSpPr/>
          <p:nvPr/>
        </p:nvSpPr>
        <p:spPr>
          <a:xfrm>
            <a:off x="8400079" y="5318731"/>
            <a:ext cx="1150692" cy="608668"/>
          </a:xfrm>
          <a:prstGeom prst="cloudCallout">
            <a:avLst>
              <a:gd name="adj1" fmla="val -57443"/>
              <a:gd name="adj2" fmla="val -8696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1-4 Weeks</a:t>
            </a:r>
          </a:p>
        </p:txBody>
      </p:sp>
    </p:spTree>
    <p:extLst>
      <p:ext uri="{BB962C8B-B14F-4D97-AF65-F5344CB8AC3E}">
        <p14:creationId xmlns:p14="http://schemas.microsoft.com/office/powerpoint/2010/main" val="3683513652"/>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04850827"/>
              </p:ext>
            </p:extLst>
          </p:nvPr>
        </p:nvGraphicFramePr>
        <p:xfrm>
          <a:off x="380999" y="685805"/>
          <a:ext cx="11734801" cy="5938207"/>
        </p:xfrm>
        <a:graphic>
          <a:graphicData uri="http://schemas.openxmlformats.org/drawingml/2006/table">
            <a:tbl>
              <a:tblPr firstRow="1" bandRow="1">
                <a:tableStyleId>{1FECB4D8-DB02-4DC6-A0A2-4F2EBAE1DC90}</a:tableStyleId>
              </a:tblPr>
              <a:tblGrid>
                <a:gridCol w="725865">
                  <a:extLst>
                    <a:ext uri="{9D8B030D-6E8A-4147-A177-3AD203B41FA5}">
                      <a16:colId xmlns:a16="http://schemas.microsoft.com/office/drawing/2014/main" val="3368500385"/>
                    </a:ext>
                  </a:extLst>
                </a:gridCol>
                <a:gridCol w="2474536">
                  <a:extLst>
                    <a:ext uri="{9D8B030D-6E8A-4147-A177-3AD203B41FA5}">
                      <a16:colId xmlns:a16="http://schemas.microsoft.com/office/drawing/2014/main" val="1507387492"/>
                    </a:ext>
                  </a:extLst>
                </a:gridCol>
                <a:gridCol w="3962400">
                  <a:extLst>
                    <a:ext uri="{9D8B030D-6E8A-4147-A177-3AD203B41FA5}">
                      <a16:colId xmlns:a16="http://schemas.microsoft.com/office/drawing/2014/main" val="3685803228"/>
                    </a:ext>
                  </a:extLst>
                </a:gridCol>
                <a:gridCol w="4572000">
                  <a:extLst>
                    <a:ext uri="{9D8B030D-6E8A-4147-A177-3AD203B41FA5}">
                      <a16:colId xmlns:a16="http://schemas.microsoft.com/office/drawing/2014/main" val="3254388837"/>
                    </a:ext>
                  </a:extLst>
                </a:gridCol>
              </a:tblGrid>
              <a:tr h="199142">
                <a:tc>
                  <a:txBody>
                    <a:bodyPr/>
                    <a:lstStyle/>
                    <a:p>
                      <a:pPr algn="l" fontAlgn="b"/>
                      <a:r>
                        <a:rPr lang="en-US" sz="1400" u="none" strike="noStrike">
                          <a:effectLst/>
                        </a:rPr>
                        <a:t>Year</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Contributer</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Method/ Work</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rPr>
                        <a:t>Organization</a:t>
                      </a:r>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7442983"/>
                  </a:ext>
                </a:extLst>
              </a:tr>
              <a:tr h="389773">
                <a:tc>
                  <a:txBody>
                    <a:bodyPr/>
                    <a:lstStyle/>
                    <a:p>
                      <a:pPr algn="l" fontAlgn="b"/>
                      <a:r>
                        <a:rPr lang="en-US" sz="1400" u="none" strike="noStrike">
                          <a:effectLst/>
                        </a:rPr>
                        <a:t>1950</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Taiichi Ohno, Ejiji Toyoda, Shigeo Shingo</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Lean Manufacturing</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Toyota Product System</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7936560"/>
                  </a:ext>
                </a:extLst>
              </a:tr>
              <a:tr h="199142">
                <a:tc>
                  <a:txBody>
                    <a:bodyPr/>
                    <a:lstStyle/>
                    <a:p>
                      <a:pPr algn="l" fontAlgn="b"/>
                      <a:r>
                        <a:rPr lang="en-US" sz="1400" u="none" strike="noStrike">
                          <a:effectLst/>
                        </a:rPr>
                        <a:t>1958</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Gerald Welnberg</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TDD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Project Mercury</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4049706"/>
                  </a:ext>
                </a:extLst>
              </a:tr>
              <a:tr h="389773">
                <a:tc>
                  <a:txBody>
                    <a:bodyPr/>
                    <a:lstStyle/>
                    <a:p>
                      <a:pPr algn="l" fontAlgn="b"/>
                      <a:r>
                        <a:rPr lang="en-US" sz="1400" u="none" strike="noStrike">
                          <a:effectLst/>
                        </a:rPr>
                        <a:t>1968-69</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Iterative development (feedback driven requirements with evoling design &amp; architecture)</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IBM - Fedral System Division</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2138812"/>
                  </a:ext>
                </a:extLst>
              </a:tr>
              <a:tr h="389773">
                <a:tc>
                  <a:txBody>
                    <a:bodyPr/>
                    <a:lstStyle/>
                    <a:p>
                      <a:pPr algn="l" fontAlgn="b"/>
                      <a:r>
                        <a:rPr lang="en-US" sz="1400" u="none" strike="noStrike">
                          <a:effectLst/>
                        </a:rPr>
                        <a:t>1972-75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Feedback Driven Refinements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US Gov (Missiles Defense, Light Airborne System, Trident Submarine)</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2407227"/>
                  </a:ext>
                </a:extLst>
              </a:tr>
              <a:tr h="253608">
                <a:tc>
                  <a:txBody>
                    <a:bodyPr/>
                    <a:lstStyle/>
                    <a:p>
                      <a:pPr algn="l" fontAlgn="b"/>
                      <a:r>
                        <a:rPr lang="en-US" sz="1400" u="none" strike="noStrike">
                          <a:effectLst/>
                        </a:rPr>
                        <a:t>1976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Tom Gilb</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Evo Method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80167"/>
                  </a:ext>
                </a:extLst>
              </a:tr>
              <a:tr h="253608">
                <a:tc>
                  <a:txBody>
                    <a:bodyPr/>
                    <a:lstStyle/>
                    <a:p>
                      <a:pPr algn="l" fontAlgn="b"/>
                      <a:r>
                        <a:rPr lang="en-US" sz="1400" u="none" strike="noStrike">
                          <a:effectLst/>
                        </a:rPr>
                        <a:t>1980</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Gerald Welnberg</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Adaptive Programming, Small Increments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2914761"/>
                  </a:ext>
                </a:extLst>
              </a:tr>
              <a:tr h="199142">
                <a:tc>
                  <a:txBody>
                    <a:bodyPr/>
                    <a:lstStyle/>
                    <a:p>
                      <a:pPr algn="l" fontAlgn="b"/>
                      <a:r>
                        <a:rPr lang="en-US" sz="1400" u="none" strike="noStrike">
                          <a:effectLst/>
                        </a:rPr>
                        <a:t>1986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Takeuchi &amp; Nonka</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dirty="0">
                          <a:effectLst/>
                        </a:rPr>
                        <a:t>The New </a:t>
                      </a:r>
                      <a:r>
                        <a:rPr lang="en-IN" sz="1400" u="none" strike="noStrike" dirty="0" err="1">
                          <a:effectLst/>
                        </a:rPr>
                        <a:t>New</a:t>
                      </a:r>
                      <a:r>
                        <a:rPr lang="en-IN" sz="1400" u="none" strike="noStrike" dirty="0">
                          <a:effectLst/>
                        </a:rPr>
                        <a:t> Product Development Game" Published</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4874907"/>
                  </a:ext>
                </a:extLst>
              </a:tr>
              <a:tr h="253608">
                <a:tc>
                  <a:txBody>
                    <a:bodyPr/>
                    <a:lstStyle/>
                    <a:p>
                      <a:pPr algn="l" fontAlgn="b"/>
                      <a:r>
                        <a:rPr lang="en-US" sz="1400" u="none" strike="noStrike" dirty="0">
                          <a:effectLst/>
                        </a:rPr>
                        <a:t>1986</a:t>
                      </a:r>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Fred Brooks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No Silver Bullet" published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96255"/>
                  </a:ext>
                </a:extLst>
              </a:tr>
              <a:tr h="253608">
                <a:tc>
                  <a:txBody>
                    <a:bodyPr/>
                    <a:lstStyle/>
                    <a:p>
                      <a:pPr algn="l" fontAlgn="b"/>
                      <a:r>
                        <a:rPr lang="en-US" sz="1400" u="none" strike="noStrike">
                          <a:effectLst/>
                        </a:rPr>
                        <a:t>1985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Barry Boehm</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err="1">
                          <a:effectLst/>
                        </a:rPr>
                        <a:t>Spirl</a:t>
                      </a:r>
                      <a:r>
                        <a:rPr lang="en-US" sz="1400" u="none" strike="noStrike" dirty="0">
                          <a:effectLst/>
                        </a:rPr>
                        <a:t> Model - Risk Driven</a:t>
                      </a:r>
                      <a:endParaRPr lang="en-US"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7559287"/>
                  </a:ext>
                </a:extLst>
              </a:tr>
              <a:tr h="388781">
                <a:tc>
                  <a:txBody>
                    <a:bodyPr/>
                    <a:lstStyle/>
                    <a:p>
                      <a:pPr algn="l" fontAlgn="b"/>
                      <a:r>
                        <a:rPr lang="en-US" sz="1400" u="none" strike="noStrike">
                          <a:effectLst/>
                        </a:rPr>
                        <a:t>1995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DSDM (Dynamic systems development method)</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5681534"/>
                  </a:ext>
                </a:extLst>
              </a:tr>
              <a:tr h="253608">
                <a:tc>
                  <a:txBody>
                    <a:bodyPr/>
                    <a:lstStyle/>
                    <a:p>
                      <a:pPr algn="l" fontAlgn="b"/>
                      <a:r>
                        <a:rPr lang="en-US" sz="1400" u="none" strike="noStrike">
                          <a:effectLst/>
                        </a:rPr>
                        <a:t>1995</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Jeff Sutherland &amp; Schwaber</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400" u="none" strike="noStrike">
                          <a:effectLst/>
                        </a:rPr>
                        <a:t>Scrum Methodlogy Paper at OOPSLA</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42071"/>
                  </a:ext>
                </a:extLst>
              </a:tr>
              <a:tr h="388781">
                <a:tc>
                  <a:txBody>
                    <a:bodyPr/>
                    <a:lstStyle/>
                    <a:p>
                      <a:pPr algn="l" fontAlgn="b"/>
                      <a:r>
                        <a:rPr lang="en-US" sz="1400" u="none" strike="noStrike">
                          <a:effectLst/>
                        </a:rPr>
                        <a:t>1996</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Rational Unified Process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Rational Software acquires Objectory Process</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364281"/>
                  </a:ext>
                </a:extLst>
              </a:tr>
              <a:tr h="253608">
                <a:tc>
                  <a:txBody>
                    <a:bodyPr/>
                    <a:lstStyle/>
                    <a:p>
                      <a:pPr algn="l" fontAlgn="b"/>
                      <a:r>
                        <a:rPr lang="en-US" sz="1400" u="none" strike="noStrike">
                          <a:effectLst/>
                        </a:rPr>
                        <a:t>1997</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Jeff De Luca</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FDD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3630030"/>
                  </a:ext>
                </a:extLst>
              </a:tr>
              <a:tr h="253608">
                <a:tc>
                  <a:txBody>
                    <a:bodyPr/>
                    <a:lstStyle/>
                    <a:p>
                      <a:pPr algn="l" fontAlgn="b"/>
                      <a:r>
                        <a:rPr lang="en-US" sz="1400" u="none" strike="noStrike">
                          <a:effectLst/>
                        </a:rPr>
                        <a:t>1998</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Alistair Cockburn</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Crystal Family</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7479951"/>
                  </a:ext>
                </a:extLst>
              </a:tr>
              <a:tr h="253608">
                <a:tc>
                  <a:txBody>
                    <a:bodyPr/>
                    <a:lstStyle/>
                    <a:p>
                      <a:pPr algn="l" fontAlgn="b"/>
                      <a:r>
                        <a:rPr lang="en-US" sz="1400" u="none" strike="noStrike">
                          <a:effectLst/>
                        </a:rPr>
                        <a:t>1999</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Kent Back</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XP Defined and published</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4971537"/>
                  </a:ext>
                </a:extLst>
              </a:tr>
              <a:tr h="253608">
                <a:tc>
                  <a:txBody>
                    <a:bodyPr/>
                    <a:lstStyle/>
                    <a:p>
                      <a:pPr algn="l" fontAlgn="b"/>
                      <a:r>
                        <a:rPr lang="en-US" sz="1400" u="none" strike="noStrike">
                          <a:effectLst/>
                        </a:rPr>
                        <a:t>2001</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Agile Manifesto at Snowbird UT</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0800708"/>
                  </a:ext>
                </a:extLst>
              </a:tr>
              <a:tr h="253608">
                <a:tc>
                  <a:txBody>
                    <a:bodyPr/>
                    <a:lstStyle/>
                    <a:p>
                      <a:pPr algn="l" fontAlgn="b"/>
                      <a:r>
                        <a:rPr lang="en-US" sz="1400" u="none" strike="noStrike">
                          <a:effectLst/>
                        </a:rPr>
                        <a:t>2007</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Dean Leffingwell</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SAFe (Scalled Agile Framework)</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847049"/>
                  </a:ext>
                </a:extLst>
              </a:tr>
              <a:tr h="253608">
                <a:tc>
                  <a:txBody>
                    <a:bodyPr/>
                    <a:lstStyle/>
                    <a:p>
                      <a:pPr algn="l" fontAlgn="b"/>
                      <a:r>
                        <a:rPr lang="en-US" sz="1400" u="none" strike="noStrike">
                          <a:effectLst/>
                        </a:rPr>
                        <a:t>2011</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effectLst/>
                        </a:rPr>
                        <a:t>PMI-ACP</a:t>
                      </a:r>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681960"/>
                  </a:ext>
                </a:extLst>
              </a:tr>
            </a:tbl>
          </a:graphicData>
        </a:graphic>
      </p:graphicFrame>
      <p:sp>
        <p:nvSpPr>
          <p:cNvPr id="5" name="Slide Number Placeholder 4"/>
          <p:cNvSpPr>
            <a:spLocks noGrp="1"/>
          </p:cNvSpPr>
          <p:nvPr>
            <p:ph type="sldNum" sz="quarter" idx="14"/>
          </p:nvPr>
        </p:nvSpPr>
        <p:spPr/>
        <p:txBody>
          <a:bodyPr/>
          <a:lstStyle/>
          <a:p>
            <a:pPr>
              <a:defRPr/>
            </a:pPr>
            <a:fld id="{BB3A884F-735D-4B3D-A17C-FC26EED2A88D}" type="slidenum">
              <a:rPr lang="en-US" smtClean="0"/>
              <a:pPr>
                <a:defRPr/>
              </a:pPr>
              <a:t>17</a:t>
            </a:fld>
            <a:endParaRPr lang="en-US"/>
          </a:p>
        </p:txBody>
      </p:sp>
    </p:spTree>
    <p:extLst>
      <p:ext uri="{BB962C8B-B14F-4D97-AF65-F5344CB8AC3E}">
        <p14:creationId xmlns:p14="http://schemas.microsoft.com/office/powerpoint/2010/main" val="3881626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History of Agile Development</a:t>
            </a:r>
          </a:p>
        </p:txBody>
      </p:sp>
      <p:sp>
        <p:nvSpPr>
          <p:cNvPr id="5" name="Slide Number Placeholder 4"/>
          <p:cNvSpPr>
            <a:spLocks noGrp="1"/>
          </p:cNvSpPr>
          <p:nvPr>
            <p:ph type="sldNum" sz="quarter" idx="14"/>
          </p:nvPr>
        </p:nvSpPr>
        <p:spPr/>
        <p:txBody>
          <a:bodyPr/>
          <a:lstStyle/>
          <a:p>
            <a:pPr>
              <a:defRPr/>
            </a:pPr>
            <a:fld id="{BB3A884F-735D-4B3D-A17C-FC26EED2A88D}" type="slidenum">
              <a:rPr lang="en-US" smtClean="0"/>
              <a:pPr>
                <a:defRPr/>
              </a:pPr>
              <a:t>18</a:t>
            </a:fld>
            <a:endParaRPr lang="en-US"/>
          </a:p>
        </p:txBody>
      </p:sp>
      <p:graphicFrame>
        <p:nvGraphicFramePr>
          <p:cNvPr id="10" name="Chart 9"/>
          <p:cNvGraphicFramePr>
            <a:graphicFrameLocks/>
          </p:cNvGraphicFramePr>
          <p:nvPr>
            <p:extLst>
              <p:ext uri="{D42A27DB-BD31-4B8C-83A1-F6EECF244321}">
                <p14:modId xmlns:p14="http://schemas.microsoft.com/office/powerpoint/2010/main" val="1653546861"/>
              </p:ext>
            </p:extLst>
          </p:nvPr>
        </p:nvGraphicFramePr>
        <p:xfrm>
          <a:off x="625928" y="701448"/>
          <a:ext cx="10940143" cy="57311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4454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a:stretch/>
        </p:blipFill>
        <p:spPr>
          <a:xfrm>
            <a:off x="1600200" y="243104"/>
            <a:ext cx="9144000" cy="6018212"/>
          </a:xfrm>
          <a:prstGeom prst="rect">
            <a:avLst/>
          </a:prstGeom>
          <a:noFill/>
          <a:ln>
            <a:noFill/>
          </a:ln>
        </p:spPr>
      </p:pic>
      <p:sp>
        <p:nvSpPr>
          <p:cNvPr id="2" name="Oval Callout 1"/>
          <p:cNvSpPr/>
          <p:nvPr/>
        </p:nvSpPr>
        <p:spPr>
          <a:xfrm>
            <a:off x="4856137" y="480447"/>
            <a:ext cx="2495227" cy="139484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Involved People</a:t>
            </a:r>
          </a:p>
          <a:p>
            <a:pPr algn="ctr"/>
            <a:r>
              <a:rPr lang="en-US" dirty="0"/>
              <a:t>(Chickens)</a:t>
            </a:r>
          </a:p>
        </p:txBody>
      </p:sp>
      <p:sp>
        <p:nvSpPr>
          <p:cNvPr id="4" name="Oval Callout 3"/>
          <p:cNvSpPr/>
          <p:nvPr/>
        </p:nvSpPr>
        <p:spPr>
          <a:xfrm>
            <a:off x="6622942" y="4556503"/>
            <a:ext cx="2433234" cy="1704813"/>
          </a:xfrm>
          <a:prstGeom prst="wedgeEllipseCallout">
            <a:avLst>
              <a:gd name="adj1" fmla="val -25245"/>
              <a:gd name="adj2" fmla="val -88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Committed People </a:t>
            </a:r>
            <a:r>
              <a:rPr lang="en-US" dirty="0"/>
              <a:t>(Pigs)</a:t>
            </a:r>
          </a:p>
        </p:txBody>
      </p:sp>
      <p:sp>
        <p:nvSpPr>
          <p:cNvPr id="5" name="Oval Callout 4"/>
          <p:cNvSpPr/>
          <p:nvPr/>
        </p:nvSpPr>
        <p:spPr>
          <a:xfrm>
            <a:off x="2774951" y="1766808"/>
            <a:ext cx="1833212" cy="1301857"/>
          </a:xfrm>
          <a:prstGeom prst="wedgeEllipseCallout">
            <a:avLst>
              <a:gd name="adj1" fmla="val 69528"/>
              <a:gd name="adj2" fmla="val 53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Master</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19</a:t>
            </a:fld>
            <a:endParaRPr lang="en-US"/>
          </a:p>
        </p:txBody>
      </p:sp>
    </p:spTree>
    <p:extLst>
      <p:ext uri="{BB962C8B-B14F-4D97-AF65-F5344CB8AC3E}">
        <p14:creationId xmlns:p14="http://schemas.microsoft.com/office/powerpoint/2010/main" val="3453316440"/>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2083268" y="1844300"/>
            <a:ext cx="7942217" cy="3284091"/>
          </a:xfrm>
          <a:prstGeom prst="rect">
            <a:avLst/>
          </a:prstGeom>
          <a:noFill/>
          <a:ln>
            <a:noFill/>
          </a:ln>
        </p:spPr>
        <p:txBody>
          <a:bodyPr vert="horz" wrap="square" lIns="50800" tIns="50800" rIns="50800" bIns="50800" numCol="1" anchor="b" anchorCtr="0" compatLnSpc="1">
            <a:prstTxWarp prst="textNoShape">
              <a:avLst/>
            </a:prstTxWarp>
            <a:noAutofit/>
          </a:bodyPr>
          <a:lstStyle/>
          <a:p>
            <a:pPr>
              <a:buClr>
                <a:srgbClr val="000000"/>
              </a:buClr>
              <a:buSzPct val="25000"/>
            </a:pPr>
            <a:r>
              <a:rPr lang="en-US" altLang="en-US" sz="4000" b="1" dirty="0">
                <a:solidFill>
                  <a:srgbClr val="000000"/>
                </a:solidFill>
              </a:rPr>
              <a:t>Faculty &amp; Participants</a:t>
            </a:r>
            <a:br>
              <a:rPr lang="en-US" altLang="en-US" sz="4000" b="1" dirty="0">
                <a:solidFill>
                  <a:srgbClr val="000000"/>
                </a:solidFill>
              </a:rPr>
            </a:br>
            <a:r>
              <a:rPr lang="en-US" altLang="en-US" sz="4000" b="1" dirty="0">
                <a:solidFill>
                  <a:srgbClr val="000000"/>
                </a:solidFill>
              </a:rPr>
              <a:t>An Introduction</a:t>
            </a:r>
            <a:br>
              <a:rPr lang="en-US" altLang="en-US" sz="4000" b="1" dirty="0">
                <a:solidFill>
                  <a:srgbClr val="000000"/>
                </a:solidFill>
              </a:rPr>
            </a:br>
            <a:br>
              <a:rPr lang="en-US" altLang="en-US" sz="4000" b="1" dirty="0">
                <a:solidFill>
                  <a:srgbClr val="000000"/>
                </a:solidFill>
              </a:rPr>
            </a:br>
            <a:r>
              <a:rPr lang="en-US" sz="3600" dirty="0">
                <a:solidFill>
                  <a:srgbClr val="000000"/>
                </a:solidFill>
              </a:rPr>
              <a:t>Name, Role, Experience, Expectations</a:t>
            </a:r>
            <a:endParaRPr lang="en-US" sz="3600"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514619646"/>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Manifesto for Agile Software Development </a:t>
            </a:r>
            <a:endParaRPr lang="en-US" dirty="0"/>
          </a:p>
        </p:txBody>
      </p:sp>
      <p:sp>
        <p:nvSpPr>
          <p:cNvPr id="206" name="Shape 20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rgbClr val="FF9900"/>
              </a:buClr>
              <a:buSzPct val="100000"/>
            </a:pPr>
            <a:r>
              <a:rPr lang="en-US" sz="3100" b="1" dirty="0">
                <a:solidFill>
                  <a:srgbClr val="CC0000"/>
                </a:solidFill>
                <a:latin typeface="Verdana"/>
                <a:ea typeface="Verdana"/>
                <a:cs typeface="Verdana"/>
                <a:sym typeface="Verdana"/>
              </a:rPr>
              <a:t>Individuals and interactions</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process and tools</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Working software</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comprehensive documentation</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Customer collaboration</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contract negotiation</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Responding to change</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following a plan </a:t>
            </a:r>
          </a:p>
          <a:p>
            <a:pPr marL="0" indent="0">
              <a:lnSpc>
                <a:spcPct val="150000"/>
              </a:lnSpc>
              <a:spcBef>
                <a:spcPts val="700"/>
              </a:spcBef>
              <a:spcAft>
                <a:spcPts val="0"/>
              </a:spcAft>
              <a:buClr>
                <a:srgbClr val="000000"/>
              </a:buClr>
              <a:buNone/>
            </a:pPr>
            <a:endParaRPr sz="1900" dirty="0">
              <a:solidFill>
                <a:srgbClr val="000000"/>
              </a:solidFill>
              <a:latin typeface="Verdana"/>
              <a:ea typeface="Verdana"/>
              <a:cs typeface="Verdana"/>
              <a:sym typeface="Verdana"/>
            </a:endParaRPr>
          </a:p>
          <a:p>
            <a:pPr marL="0" indent="0">
              <a:lnSpc>
                <a:spcPct val="150000"/>
              </a:lnSpc>
              <a:spcBef>
                <a:spcPts val="500"/>
              </a:spcBef>
              <a:spcAft>
                <a:spcPts val="0"/>
              </a:spcAft>
              <a:buClr>
                <a:srgbClr val="000000"/>
              </a:buClr>
              <a:buSzPct val="25000"/>
              <a:buNone/>
            </a:pPr>
            <a:r>
              <a:rPr lang="en-US" sz="1900" dirty="0">
                <a:solidFill>
                  <a:srgbClr val="000000"/>
                </a:solidFill>
                <a:latin typeface="Verdana"/>
                <a:ea typeface="Verdana"/>
                <a:cs typeface="Verdana"/>
                <a:sym typeface="Verdana"/>
              </a:rPr>
              <a:t>That is, while there is value in the items on the right, we value the items on the left more.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20</a:t>
            </a:fld>
            <a:endParaRPr lang="en-US"/>
          </a:p>
        </p:txBody>
      </p:sp>
    </p:spTree>
    <p:extLst>
      <p:ext uri="{BB962C8B-B14F-4D97-AF65-F5344CB8AC3E}">
        <p14:creationId xmlns:p14="http://schemas.microsoft.com/office/powerpoint/2010/main" val="410053570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12" name="Shape 21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chemeClr val="tx1"/>
              </a:buClr>
              <a:buSzPct val="100000"/>
              <a:buFont typeface="+mj-lt"/>
              <a:buAutoNum type="arabicPeriod"/>
            </a:pPr>
            <a:r>
              <a:rPr lang="en-US" sz="2300" b="1" dirty="0">
                <a:solidFill>
                  <a:srgbClr val="000000"/>
                </a:solidFill>
                <a:latin typeface="Verdana"/>
                <a:ea typeface="Verdana"/>
                <a:cs typeface="Verdana"/>
                <a:sym typeface="Verdana"/>
              </a:rPr>
              <a:t>O</a:t>
            </a:r>
            <a:r>
              <a:rPr lang="en-US" sz="2300" dirty="0">
                <a:solidFill>
                  <a:srgbClr val="000000"/>
                </a:solidFill>
                <a:latin typeface="Verdana"/>
                <a:ea typeface="Verdana"/>
                <a:cs typeface="Verdana"/>
                <a:sym typeface="Verdana"/>
              </a:rPr>
              <a:t>ur highest priority is to satisfy the customer through </a:t>
            </a:r>
            <a:r>
              <a:rPr lang="en-US" sz="2300" b="1" i="1" dirty="0">
                <a:solidFill>
                  <a:srgbClr val="CC0000"/>
                </a:solidFill>
                <a:latin typeface="Verdana"/>
                <a:ea typeface="Verdana"/>
                <a:cs typeface="Verdana"/>
                <a:sym typeface="Verdana"/>
              </a:rPr>
              <a:t>early and continuous delivery</a:t>
            </a:r>
            <a:r>
              <a:rPr lang="en-US" sz="2300" dirty="0">
                <a:solidFill>
                  <a:srgbClr val="000000"/>
                </a:solidFill>
                <a:latin typeface="Verdana"/>
                <a:ea typeface="Verdana"/>
                <a:cs typeface="Verdana"/>
                <a:sym typeface="Verdana"/>
              </a:rPr>
              <a:t> of valuable software.</a:t>
            </a:r>
          </a:p>
          <a:p>
            <a:pPr marL="457200" indent="-457200">
              <a:lnSpc>
                <a:spcPct val="150000"/>
              </a:lnSpc>
              <a:spcBef>
                <a:spcPts val="500"/>
              </a:spcBef>
              <a:spcAft>
                <a:spcPts val="0"/>
              </a:spcAft>
              <a:buClr>
                <a:schemeClr val="tx1"/>
              </a:buClr>
              <a:buSzPct val="100000"/>
              <a:buFont typeface="+mj-lt"/>
              <a:buAutoNum type="arabicPeriod"/>
            </a:pPr>
            <a:r>
              <a:rPr lang="en-US" sz="2300" b="1" i="1" dirty="0">
                <a:solidFill>
                  <a:srgbClr val="CC0000"/>
                </a:solidFill>
                <a:latin typeface="Verdana"/>
                <a:ea typeface="Verdana"/>
                <a:cs typeface="Verdana"/>
                <a:sym typeface="Verdana"/>
              </a:rPr>
              <a:t>Welcome changing requirements</a:t>
            </a:r>
            <a:r>
              <a:rPr lang="en-US" sz="2300" dirty="0">
                <a:solidFill>
                  <a:srgbClr val="000000"/>
                </a:solidFill>
                <a:latin typeface="Verdana"/>
                <a:ea typeface="Verdana"/>
                <a:cs typeface="Verdana"/>
                <a:sym typeface="Verdana"/>
              </a:rPr>
              <a:t>, even late in development. Agile processes harness change for the customer’s competitive advantage.</a:t>
            </a:r>
          </a:p>
          <a:p>
            <a:pPr marL="457200" indent="-457200">
              <a:lnSpc>
                <a:spcPct val="150000"/>
              </a:lnSpc>
              <a:spcBef>
                <a:spcPts val="500"/>
              </a:spcBef>
              <a:spcAft>
                <a:spcPts val="0"/>
              </a:spcAft>
              <a:buClr>
                <a:schemeClr val="tx1"/>
              </a:buClr>
              <a:buSzPct val="100000"/>
              <a:buFont typeface="+mj-lt"/>
              <a:buAutoNum type="arabicPeriod"/>
            </a:pPr>
            <a:r>
              <a:rPr lang="en-US" sz="2300" b="1" i="1" dirty="0">
                <a:solidFill>
                  <a:srgbClr val="CC0000"/>
                </a:solidFill>
                <a:latin typeface="Verdana"/>
                <a:ea typeface="Verdana"/>
                <a:cs typeface="Verdana"/>
                <a:sym typeface="Verdana"/>
              </a:rPr>
              <a:t>Deliver working software frequently</a:t>
            </a:r>
            <a:r>
              <a:rPr lang="en-US" sz="2300" dirty="0">
                <a:solidFill>
                  <a:srgbClr val="000000"/>
                </a:solidFill>
                <a:latin typeface="Verdana"/>
                <a:ea typeface="Verdana"/>
                <a:cs typeface="Verdana"/>
                <a:sym typeface="Verdana"/>
              </a:rPr>
              <a:t>, from a couple of weeks to a couple of months, with a preference to the shorter time scale.</a:t>
            </a:r>
          </a:p>
          <a:p>
            <a:pPr marL="457200" indent="-457200">
              <a:lnSpc>
                <a:spcPct val="150000"/>
              </a:lnSpc>
              <a:spcBef>
                <a:spcPts val="500"/>
              </a:spcBef>
              <a:spcAft>
                <a:spcPts val="0"/>
              </a:spcAft>
              <a:buClr>
                <a:schemeClr val="tx1"/>
              </a:buClr>
              <a:buSzPct val="100000"/>
              <a:buFont typeface="+mj-lt"/>
              <a:buAutoNum type="arabicPeriod"/>
            </a:pPr>
            <a:r>
              <a:rPr lang="en-US" sz="2300" b="1" i="1" dirty="0">
                <a:solidFill>
                  <a:srgbClr val="CC0000"/>
                </a:solidFill>
                <a:latin typeface="Verdana"/>
                <a:ea typeface="Verdana"/>
                <a:cs typeface="Verdana"/>
                <a:sym typeface="Verdana"/>
              </a:rPr>
              <a:t>Business people and developers</a:t>
            </a:r>
            <a:r>
              <a:rPr lang="en-US" sz="2300" dirty="0">
                <a:solidFill>
                  <a:srgbClr val="000000"/>
                </a:solidFill>
                <a:latin typeface="Verdana"/>
                <a:ea typeface="Verdana"/>
                <a:cs typeface="Verdana"/>
                <a:sym typeface="Verdana"/>
              </a:rPr>
              <a:t> must work together daily throughout the project</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21</a:t>
            </a:fld>
            <a:endParaRPr lang="en-US"/>
          </a:p>
        </p:txBody>
      </p:sp>
    </p:spTree>
    <p:extLst>
      <p:ext uri="{BB962C8B-B14F-4D97-AF65-F5344CB8AC3E}">
        <p14:creationId xmlns:p14="http://schemas.microsoft.com/office/powerpoint/2010/main" val="959643904"/>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18" name="Shape 21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SzPct val="100000"/>
              <a:buFont typeface="+mj-lt"/>
              <a:buAutoNum type="arabicPeriod" startAt="5"/>
            </a:pPr>
            <a:r>
              <a:rPr lang="en-US" sz="2400" b="1" dirty="0">
                <a:solidFill>
                  <a:srgbClr val="000000"/>
                </a:solidFill>
                <a:latin typeface="Arial" panose="020B0604020202020204" pitchFamily="34" charset="0"/>
                <a:ea typeface="Verdana"/>
                <a:cs typeface="Arial" panose="020B0604020202020204" pitchFamily="34" charset="0"/>
                <a:sym typeface="Verdana"/>
              </a:rPr>
              <a:t>B</a:t>
            </a:r>
            <a:r>
              <a:rPr lang="en-US" sz="2400" dirty="0">
                <a:solidFill>
                  <a:srgbClr val="000000"/>
                </a:solidFill>
                <a:latin typeface="Arial" panose="020B0604020202020204" pitchFamily="34" charset="0"/>
                <a:ea typeface="Verdana"/>
                <a:cs typeface="Arial" panose="020B0604020202020204" pitchFamily="34" charset="0"/>
                <a:sym typeface="Verdana"/>
              </a:rPr>
              <a:t>uild projects around </a:t>
            </a:r>
            <a:r>
              <a:rPr lang="en-US" sz="2400" b="1" i="1" dirty="0">
                <a:solidFill>
                  <a:srgbClr val="CC0000"/>
                </a:solidFill>
                <a:latin typeface="Arial" panose="020B0604020202020204" pitchFamily="34" charset="0"/>
                <a:ea typeface="Verdana"/>
                <a:cs typeface="Arial" panose="020B0604020202020204" pitchFamily="34" charset="0"/>
                <a:sym typeface="Verdana"/>
              </a:rPr>
              <a:t>motivated individuals</a:t>
            </a:r>
            <a:r>
              <a:rPr lang="en-US" sz="2400" dirty="0">
                <a:solidFill>
                  <a:srgbClr val="000000"/>
                </a:solidFill>
                <a:latin typeface="Arial" panose="020B0604020202020204" pitchFamily="34" charset="0"/>
                <a:ea typeface="Verdana"/>
                <a:cs typeface="Arial" panose="020B0604020202020204" pitchFamily="34" charset="0"/>
                <a:sym typeface="Verdana"/>
              </a:rPr>
              <a:t>. Give them the environment and support they need, and </a:t>
            </a:r>
            <a:r>
              <a:rPr lang="en-US" sz="2400" b="1" i="1" dirty="0">
                <a:solidFill>
                  <a:srgbClr val="CC0000"/>
                </a:solidFill>
                <a:latin typeface="Arial" panose="020B0604020202020204" pitchFamily="34" charset="0"/>
                <a:ea typeface="Verdana"/>
                <a:cs typeface="Arial" panose="020B0604020202020204" pitchFamily="34" charset="0"/>
                <a:sym typeface="Verdana"/>
              </a:rPr>
              <a:t>trust them</a:t>
            </a:r>
            <a:r>
              <a:rPr lang="en-US" sz="2400" dirty="0">
                <a:solidFill>
                  <a:srgbClr val="000000"/>
                </a:solidFill>
                <a:latin typeface="Arial" panose="020B0604020202020204" pitchFamily="34" charset="0"/>
                <a:ea typeface="Verdana"/>
                <a:cs typeface="Arial" panose="020B0604020202020204" pitchFamily="34" charset="0"/>
                <a:sym typeface="Verdana"/>
              </a:rPr>
              <a:t> to get the job done.</a:t>
            </a:r>
          </a:p>
          <a:p>
            <a:pPr marL="457200" indent="-457200">
              <a:lnSpc>
                <a:spcPct val="150000"/>
              </a:lnSpc>
              <a:spcBef>
                <a:spcPts val="500"/>
              </a:spcBef>
              <a:spcAft>
                <a:spcPts val="0"/>
              </a:spcAft>
              <a:buSzPct val="100000"/>
              <a:buFont typeface="+mj-lt"/>
              <a:buAutoNum type="arabicPeriod" startAt="5"/>
            </a:pPr>
            <a:r>
              <a:rPr lang="en-US" sz="2400" b="1" dirty="0">
                <a:solidFill>
                  <a:srgbClr val="000000"/>
                </a:solidFill>
                <a:latin typeface="Arial" panose="020B0604020202020204" pitchFamily="34" charset="0"/>
                <a:ea typeface="Verdana"/>
                <a:cs typeface="Arial" panose="020B0604020202020204" pitchFamily="34" charset="0"/>
                <a:sym typeface="Verdana"/>
              </a:rPr>
              <a:t>T</a:t>
            </a:r>
            <a:r>
              <a:rPr lang="en-US" sz="2400" dirty="0">
                <a:solidFill>
                  <a:srgbClr val="000000"/>
                </a:solidFill>
                <a:latin typeface="Arial" panose="020B0604020202020204" pitchFamily="34" charset="0"/>
                <a:ea typeface="Verdana"/>
                <a:cs typeface="Arial" panose="020B0604020202020204" pitchFamily="34" charset="0"/>
                <a:sym typeface="Verdana"/>
              </a:rPr>
              <a:t>he most effective method of conveying information to and within a development team is </a:t>
            </a:r>
            <a:r>
              <a:rPr lang="en-US" sz="2400" b="1" i="1" dirty="0">
                <a:solidFill>
                  <a:srgbClr val="CC0000"/>
                </a:solidFill>
                <a:latin typeface="Arial" panose="020B0604020202020204" pitchFamily="34" charset="0"/>
                <a:ea typeface="Verdana"/>
                <a:cs typeface="Arial" panose="020B0604020202020204" pitchFamily="34" charset="0"/>
                <a:sym typeface="Verdana"/>
              </a:rPr>
              <a:t>face-to-face conversation</a:t>
            </a:r>
            <a:r>
              <a:rPr lang="en-US" sz="2400" dirty="0">
                <a:solidFill>
                  <a:srgbClr val="000000"/>
                </a:solidFill>
                <a:latin typeface="Arial" panose="020B0604020202020204" pitchFamily="34" charset="0"/>
                <a:ea typeface="Verdana"/>
                <a:cs typeface="Arial" panose="020B0604020202020204" pitchFamily="34" charset="0"/>
                <a:sym typeface="Verdana"/>
              </a:rPr>
              <a:t>.</a:t>
            </a:r>
          </a:p>
          <a:p>
            <a:pPr marL="457200" indent="-457200">
              <a:lnSpc>
                <a:spcPct val="150000"/>
              </a:lnSpc>
              <a:spcBef>
                <a:spcPts val="500"/>
              </a:spcBef>
              <a:spcAft>
                <a:spcPts val="0"/>
              </a:spcAft>
              <a:buClr>
                <a:schemeClr val="tx1"/>
              </a:buClr>
              <a:buSzPct val="100000"/>
              <a:buFont typeface="+mj-lt"/>
              <a:buAutoNum type="arabicPeriod" startAt="5"/>
            </a:pPr>
            <a:r>
              <a:rPr lang="en-US" sz="2400" b="1" dirty="0">
                <a:solidFill>
                  <a:srgbClr val="CC0000"/>
                </a:solidFill>
                <a:latin typeface="Arial" panose="020B0604020202020204" pitchFamily="34" charset="0"/>
                <a:ea typeface="Verdana"/>
                <a:cs typeface="Arial" panose="020B0604020202020204" pitchFamily="34" charset="0"/>
                <a:sym typeface="Verdana"/>
              </a:rPr>
              <a:t>W</a:t>
            </a:r>
            <a:r>
              <a:rPr lang="en-US" sz="2400" b="1" i="1" dirty="0">
                <a:solidFill>
                  <a:srgbClr val="CC0000"/>
                </a:solidFill>
                <a:latin typeface="Arial" panose="020B0604020202020204" pitchFamily="34" charset="0"/>
                <a:ea typeface="Verdana"/>
                <a:cs typeface="Arial" panose="020B0604020202020204" pitchFamily="34" charset="0"/>
                <a:sym typeface="Verdana"/>
              </a:rPr>
              <a:t>orking software</a:t>
            </a:r>
            <a:r>
              <a:rPr lang="en-US" sz="2400" dirty="0">
                <a:solidFill>
                  <a:srgbClr val="000000"/>
                </a:solidFill>
                <a:latin typeface="Arial" panose="020B0604020202020204" pitchFamily="34" charset="0"/>
                <a:ea typeface="Verdana"/>
                <a:cs typeface="Arial" panose="020B0604020202020204" pitchFamily="34" charset="0"/>
                <a:sym typeface="Verdana"/>
              </a:rPr>
              <a:t> is the primary measure of progress.</a:t>
            </a:r>
          </a:p>
          <a:p>
            <a:pPr marL="457200" indent="-457200">
              <a:lnSpc>
                <a:spcPct val="150000"/>
              </a:lnSpc>
              <a:spcBef>
                <a:spcPts val="700"/>
              </a:spcBef>
              <a:spcAft>
                <a:spcPts val="0"/>
              </a:spcAft>
              <a:buSzPct val="100000"/>
              <a:buFont typeface="+mj-lt"/>
              <a:buAutoNum type="arabicPeriod" startAt="5"/>
            </a:pPr>
            <a:r>
              <a:rPr lang="en-US" sz="2400" b="1" dirty="0">
                <a:solidFill>
                  <a:srgbClr val="000000"/>
                </a:solidFill>
                <a:latin typeface="Arial" panose="020B0604020202020204" pitchFamily="34" charset="0"/>
                <a:ea typeface="Verdana"/>
                <a:cs typeface="Arial" panose="020B0604020202020204" pitchFamily="34" charset="0"/>
                <a:sym typeface="Verdana"/>
              </a:rPr>
              <a:t>A</a:t>
            </a:r>
            <a:r>
              <a:rPr lang="en-US" sz="2400" dirty="0">
                <a:solidFill>
                  <a:srgbClr val="000000"/>
                </a:solidFill>
                <a:latin typeface="Arial" panose="020B0604020202020204" pitchFamily="34" charset="0"/>
                <a:ea typeface="Verdana"/>
                <a:cs typeface="Arial" panose="020B0604020202020204" pitchFamily="34" charset="0"/>
                <a:sym typeface="Verdana"/>
              </a:rPr>
              <a:t>gile processes promote </a:t>
            </a:r>
            <a:r>
              <a:rPr lang="en-US" sz="2400" b="1" i="1" dirty="0">
                <a:solidFill>
                  <a:srgbClr val="CC0000"/>
                </a:solidFill>
                <a:latin typeface="Arial" panose="020B0604020202020204" pitchFamily="34" charset="0"/>
                <a:ea typeface="Verdana"/>
                <a:cs typeface="Arial" panose="020B0604020202020204" pitchFamily="34" charset="0"/>
                <a:sym typeface="Verdana"/>
              </a:rPr>
              <a:t>sustainable development</a:t>
            </a:r>
            <a:r>
              <a:rPr lang="en-US" sz="2400" dirty="0">
                <a:solidFill>
                  <a:srgbClr val="000000"/>
                </a:solidFill>
                <a:latin typeface="Arial" panose="020B0604020202020204" pitchFamily="34" charset="0"/>
                <a:ea typeface="Verdana"/>
                <a:cs typeface="Arial" panose="020B0604020202020204" pitchFamily="34" charset="0"/>
                <a:sym typeface="Verdana"/>
              </a:rPr>
              <a:t>. The sponsors, developers and users should be able to maintain a </a:t>
            </a:r>
            <a:r>
              <a:rPr lang="en-US" sz="2400" b="1" i="1" dirty="0">
                <a:solidFill>
                  <a:srgbClr val="CC0000"/>
                </a:solidFill>
                <a:latin typeface="Arial" panose="020B0604020202020204" pitchFamily="34" charset="0"/>
                <a:ea typeface="Verdana"/>
                <a:cs typeface="Arial" panose="020B0604020202020204" pitchFamily="34" charset="0"/>
                <a:sym typeface="Verdana"/>
              </a:rPr>
              <a:t>constant pace</a:t>
            </a:r>
            <a:r>
              <a:rPr lang="en-US" sz="2400" dirty="0">
                <a:solidFill>
                  <a:srgbClr val="000000"/>
                </a:solidFill>
                <a:latin typeface="Arial" panose="020B0604020202020204" pitchFamily="34" charset="0"/>
                <a:ea typeface="Verdana"/>
                <a:cs typeface="Arial" panose="020B0604020202020204" pitchFamily="34" charset="0"/>
                <a:sym typeface="Verdana"/>
              </a:rPr>
              <a:t> indefinitely.</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22</a:t>
            </a:fld>
            <a:endParaRPr lang="en-US"/>
          </a:p>
        </p:txBody>
      </p:sp>
    </p:spTree>
    <p:extLst>
      <p:ext uri="{BB962C8B-B14F-4D97-AF65-F5344CB8AC3E}">
        <p14:creationId xmlns:p14="http://schemas.microsoft.com/office/powerpoint/2010/main" val="3834599389"/>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24" name="Shape 22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620713" indent="-620713">
              <a:lnSpc>
                <a:spcPct val="150000"/>
              </a:lnSpc>
              <a:spcBef>
                <a:spcPts val="0"/>
              </a:spcBef>
              <a:spcAft>
                <a:spcPts val="0"/>
              </a:spcAft>
              <a:buSzPct val="100000"/>
              <a:buFont typeface="+mj-lt"/>
              <a:buAutoNum type="arabicPeriod" startAt="9"/>
            </a:pPr>
            <a:r>
              <a:rPr lang="en-US" sz="2400" dirty="0">
                <a:solidFill>
                  <a:srgbClr val="000000"/>
                </a:solidFill>
                <a:latin typeface="Verdana"/>
                <a:ea typeface="Verdana"/>
                <a:cs typeface="Verdana"/>
                <a:sym typeface="Verdana"/>
              </a:rPr>
              <a:t>Continuous attention to </a:t>
            </a:r>
            <a:r>
              <a:rPr lang="en-US" sz="2400" b="1" i="1" dirty="0">
                <a:solidFill>
                  <a:srgbClr val="CC0000"/>
                </a:solidFill>
                <a:latin typeface="Verdana"/>
                <a:ea typeface="Verdana"/>
                <a:cs typeface="Verdana"/>
                <a:sym typeface="Verdana"/>
              </a:rPr>
              <a:t>technical excellence</a:t>
            </a:r>
            <a:r>
              <a:rPr lang="en-US" sz="2400" b="1" i="1" dirty="0">
                <a:solidFill>
                  <a:srgbClr val="000000"/>
                </a:solidFill>
                <a:latin typeface="Verdana"/>
                <a:ea typeface="Verdana"/>
                <a:cs typeface="Verdana"/>
                <a:sym typeface="Verdana"/>
              </a:rPr>
              <a:t> and </a:t>
            </a:r>
            <a:r>
              <a:rPr lang="en-US" sz="2400" b="1" i="1" dirty="0">
                <a:solidFill>
                  <a:srgbClr val="CC0000"/>
                </a:solidFill>
                <a:latin typeface="Verdana"/>
                <a:ea typeface="Verdana"/>
                <a:cs typeface="Verdana"/>
                <a:sym typeface="Verdana"/>
              </a:rPr>
              <a:t>good design</a:t>
            </a:r>
            <a:r>
              <a:rPr lang="en-US" sz="2400" dirty="0">
                <a:solidFill>
                  <a:srgbClr val="000000"/>
                </a:solidFill>
                <a:latin typeface="Verdana"/>
                <a:ea typeface="Verdana"/>
                <a:cs typeface="Verdana"/>
                <a:sym typeface="Verdana"/>
              </a:rPr>
              <a:t> enhances agility.</a:t>
            </a:r>
          </a:p>
          <a:p>
            <a:pPr marL="620713" indent="-620713">
              <a:lnSpc>
                <a:spcPct val="150000"/>
              </a:lnSpc>
              <a:spcBef>
                <a:spcPts val="0"/>
              </a:spcBef>
              <a:spcAft>
                <a:spcPts val="0"/>
              </a:spcAft>
              <a:buSzPct val="100000"/>
              <a:buFont typeface="+mj-lt"/>
              <a:buAutoNum type="arabicPeriod" startAt="9"/>
            </a:pPr>
            <a:r>
              <a:rPr lang="en-US" sz="2400" dirty="0">
                <a:solidFill>
                  <a:srgbClr val="000000"/>
                </a:solidFill>
                <a:latin typeface="Verdana"/>
                <a:ea typeface="Verdana"/>
                <a:cs typeface="Verdana"/>
                <a:sym typeface="Verdana"/>
              </a:rPr>
              <a:t>Simplicity – the art of </a:t>
            </a:r>
            <a:r>
              <a:rPr lang="en-US" sz="2400" b="1" i="1" dirty="0">
                <a:solidFill>
                  <a:srgbClr val="CC0000"/>
                </a:solidFill>
                <a:latin typeface="Verdana"/>
                <a:ea typeface="Verdana"/>
                <a:cs typeface="Verdana"/>
                <a:sym typeface="Verdana"/>
              </a:rPr>
              <a:t>maximizing the amount of unwanted work not done</a:t>
            </a:r>
            <a:r>
              <a:rPr lang="en-US" sz="2400" dirty="0">
                <a:solidFill>
                  <a:srgbClr val="000000"/>
                </a:solidFill>
                <a:latin typeface="Verdana"/>
                <a:ea typeface="Verdana"/>
                <a:cs typeface="Verdana"/>
                <a:sym typeface="Verdana"/>
              </a:rPr>
              <a:t> – is essential.</a:t>
            </a:r>
          </a:p>
          <a:p>
            <a:pPr marL="620713" indent="-620713">
              <a:lnSpc>
                <a:spcPct val="150000"/>
              </a:lnSpc>
              <a:spcBef>
                <a:spcPts val="0"/>
              </a:spcBef>
              <a:spcAft>
                <a:spcPts val="0"/>
              </a:spcAft>
              <a:buSzPct val="100000"/>
              <a:buFont typeface="+mj-lt"/>
              <a:buAutoNum type="arabicPeriod" startAt="9"/>
            </a:pPr>
            <a:r>
              <a:rPr lang="en-US" sz="2400" dirty="0">
                <a:solidFill>
                  <a:srgbClr val="000000"/>
                </a:solidFill>
                <a:latin typeface="Verdana"/>
                <a:ea typeface="Verdana"/>
                <a:cs typeface="Verdana"/>
                <a:sym typeface="Verdana"/>
              </a:rPr>
              <a:t>The best architectures, requirements and designs emerge from </a:t>
            </a:r>
            <a:r>
              <a:rPr lang="en-US" sz="2400" b="1" i="1" dirty="0">
                <a:solidFill>
                  <a:srgbClr val="CC0000"/>
                </a:solidFill>
                <a:latin typeface="Verdana"/>
                <a:ea typeface="Verdana"/>
                <a:cs typeface="Verdana"/>
                <a:sym typeface="Verdana"/>
              </a:rPr>
              <a:t>self organizing teams</a:t>
            </a:r>
            <a:r>
              <a:rPr lang="en-US" sz="2400" dirty="0">
                <a:solidFill>
                  <a:srgbClr val="000000"/>
                </a:solidFill>
                <a:latin typeface="Verdana"/>
                <a:ea typeface="Verdana"/>
                <a:cs typeface="Verdana"/>
                <a:sym typeface="Verdana"/>
              </a:rPr>
              <a:t>.</a:t>
            </a:r>
          </a:p>
          <a:p>
            <a:pPr marL="620713" indent="-620713">
              <a:lnSpc>
                <a:spcPct val="150000"/>
              </a:lnSpc>
              <a:spcBef>
                <a:spcPts val="0"/>
              </a:spcBef>
              <a:spcAft>
                <a:spcPts val="0"/>
              </a:spcAft>
              <a:buSzPct val="100000"/>
              <a:buFont typeface="+mj-lt"/>
              <a:buAutoNum type="arabicPeriod" startAt="9"/>
            </a:pPr>
            <a:r>
              <a:rPr lang="en-US" sz="2400" dirty="0">
                <a:solidFill>
                  <a:srgbClr val="000000"/>
                </a:solidFill>
                <a:latin typeface="Verdana"/>
                <a:ea typeface="Verdana"/>
                <a:cs typeface="Verdana"/>
                <a:sym typeface="Verdana"/>
              </a:rPr>
              <a:t>At regular intervals, the </a:t>
            </a:r>
            <a:r>
              <a:rPr lang="en-US" sz="2400" b="1" i="1" dirty="0">
                <a:solidFill>
                  <a:srgbClr val="CC0000"/>
                </a:solidFill>
                <a:latin typeface="Verdana"/>
                <a:ea typeface="Verdana"/>
                <a:cs typeface="Verdana"/>
                <a:sym typeface="Verdana"/>
              </a:rPr>
              <a:t>team reflects</a:t>
            </a:r>
            <a:r>
              <a:rPr lang="en-US" sz="2400" dirty="0">
                <a:solidFill>
                  <a:srgbClr val="000000"/>
                </a:solidFill>
                <a:latin typeface="Verdana"/>
                <a:ea typeface="Verdana"/>
                <a:cs typeface="Verdana"/>
                <a:sym typeface="Verdana"/>
              </a:rPr>
              <a:t> on how to become more effective, then tunes and adjusts it’s behavior accordingly.</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23</a:t>
            </a:fld>
            <a:endParaRPr lang="en-US"/>
          </a:p>
        </p:txBody>
      </p:sp>
    </p:spTree>
    <p:extLst>
      <p:ext uri="{BB962C8B-B14F-4D97-AF65-F5344CB8AC3E}">
        <p14:creationId xmlns:p14="http://schemas.microsoft.com/office/powerpoint/2010/main" val="1648413095"/>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Values </a:t>
            </a:r>
            <a:endParaRPr lang="en-US" dirty="0"/>
          </a:p>
        </p:txBody>
      </p:sp>
      <p:sp>
        <p:nvSpPr>
          <p:cNvPr id="188" name="Shape 18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b="1" dirty="0">
                <a:solidFill>
                  <a:srgbClr val="CC0000"/>
                </a:solidFill>
                <a:latin typeface="Verdana"/>
                <a:ea typeface="Verdana"/>
                <a:cs typeface="Verdana"/>
                <a:sym typeface="Verdana"/>
              </a:rPr>
              <a:t>1. Commitment </a:t>
            </a:r>
          </a:p>
          <a:p>
            <a:pPr marL="571500" lvl="2" indent="0">
              <a:spcBef>
                <a:spcPts val="600"/>
              </a:spcBef>
              <a:buClr>
                <a:srgbClr val="CC0000"/>
              </a:buClr>
              <a:buSzPct val="100000"/>
              <a:buNone/>
            </a:pPr>
            <a:r>
              <a:rPr lang="en-US" sz="2600" dirty="0">
                <a:solidFill>
                  <a:srgbClr val="000000"/>
                </a:solidFill>
                <a:latin typeface="Verdana"/>
                <a:ea typeface="Verdana"/>
                <a:cs typeface="Verdana"/>
                <a:sym typeface="Verdana"/>
              </a:rPr>
              <a:t>Be willing to commit to a goal. Scrum provides people all the authority they need to meet their commitments </a:t>
            </a:r>
          </a:p>
          <a:p>
            <a:pPr marL="571500" lvl="2" indent="0">
              <a:spcBef>
                <a:spcPts val="600"/>
              </a:spcBef>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solidFill>
                  <a:srgbClr val="CC0000"/>
                </a:solidFill>
                <a:latin typeface="Verdana"/>
                <a:ea typeface="Verdana"/>
                <a:cs typeface="Verdana"/>
                <a:sym typeface="Verdana"/>
              </a:rPr>
              <a:t>2. Focus</a:t>
            </a:r>
            <a:r>
              <a:rPr lang="en-US" sz="3000" dirty="0">
                <a:solidFill>
                  <a:srgbClr val="000000"/>
                </a:solidFill>
                <a:latin typeface="Verdana"/>
                <a:ea typeface="Verdana"/>
                <a:cs typeface="Verdana"/>
                <a:sym typeface="Verdana"/>
              </a:rPr>
              <a:t> </a:t>
            </a:r>
          </a:p>
          <a:p>
            <a:pPr marL="457200" lvl="1" indent="0">
              <a:spcBef>
                <a:spcPts val="600"/>
              </a:spcBef>
              <a:buClr>
                <a:srgbClr val="CC0000"/>
              </a:buClr>
              <a:buSzPct val="100000"/>
              <a:buNone/>
            </a:pPr>
            <a:r>
              <a:rPr lang="en-US" sz="2600" dirty="0">
                <a:solidFill>
                  <a:srgbClr val="000000"/>
                </a:solidFill>
                <a:latin typeface="Verdana"/>
                <a:ea typeface="Verdana"/>
                <a:cs typeface="Verdana"/>
                <a:sym typeface="Verdana"/>
              </a:rPr>
              <a:t>Do your job. Focus all your efforts and skills on doing the work you have committed to doing. Don’t worry about anything else</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24</a:t>
            </a:fld>
            <a:endParaRPr lang="en-US"/>
          </a:p>
        </p:txBody>
      </p:sp>
    </p:spTree>
    <p:extLst>
      <p:ext uri="{BB962C8B-B14F-4D97-AF65-F5344CB8AC3E}">
        <p14:creationId xmlns:p14="http://schemas.microsoft.com/office/powerpoint/2010/main" val="3084939781"/>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Values </a:t>
            </a:r>
            <a:endParaRPr lang="en-US" dirty="0"/>
          </a:p>
        </p:txBody>
      </p:sp>
      <p:sp>
        <p:nvSpPr>
          <p:cNvPr id="194" name="Shape 19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b="1" dirty="0">
                <a:solidFill>
                  <a:srgbClr val="CC0000"/>
                </a:solidFill>
                <a:latin typeface="Verdana"/>
                <a:ea typeface="Verdana"/>
                <a:cs typeface="Verdana"/>
                <a:sym typeface="Verdana"/>
              </a:rPr>
              <a:t>3. Openness</a:t>
            </a:r>
            <a:r>
              <a:rPr lang="en-US" sz="3000" dirty="0">
                <a:solidFill>
                  <a:srgbClr val="CC0000"/>
                </a:solidFill>
                <a:latin typeface="Verdana"/>
                <a:ea typeface="Verdana"/>
                <a:cs typeface="Verdana"/>
                <a:sym typeface="Verdana"/>
              </a:rPr>
              <a:t> </a:t>
            </a: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Scrum keeps everything about a project visible to everyone</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solidFill>
                  <a:srgbClr val="CC0000"/>
                </a:solidFill>
                <a:latin typeface="Verdana"/>
                <a:ea typeface="Verdana"/>
                <a:cs typeface="Verdana"/>
                <a:sym typeface="Verdana"/>
              </a:rPr>
              <a:t>4. Respect</a:t>
            </a: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Individuals are shaped by their background and their experiences. It is important to respect the different people who comprise a team </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0"/>
              </a:spcBef>
              <a:spcAft>
                <a:spcPts val="0"/>
              </a:spcAft>
              <a:buClr>
                <a:srgbClr val="CC0000"/>
              </a:buClr>
              <a:buSzPct val="100000"/>
              <a:buNone/>
            </a:pPr>
            <a:r>
              <a:rPr lang="en-US" sz="3000" b="1" dirty="0">
                <a:solidFill>
                  <a:srgbClr val="CC0000"/>
                </a:solidFill>
                <a:latin typeface="Verdana"/>
                <a:ea typeface="Verdana"/>
                <a:cs typeface="Verdana"/>
                <a:sym typeface="Verdana"/>
              </a:rPr>
              <a:t>5. Courage </a:t>
            </a: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Have the courage to commit, to act, to be open and to expect respect</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25</a:t>
            </a:fld>
            <a:endParaRPr lang="en-US"/>
          </a:p>
        </p:txBody>
      </p:sp>
    </p:spTree>
    <p:extLst>
      <p:ext uri="{BB962C8B-B14F-4D97-AF65-F5344CB8AC3E}">
        <p14:creationId xmlns:p14="http://schemas.microsoft.com/office/powerpoint/2010/main" val="969452343"/>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sz="quarter" idx="10"/>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165100" algn="ctr">
              <a:spcBef>
                <a:spcPts val="0"/>
              </a:spcBef>
              <a:spcAft>
                <a:spcPts val="0"/>
              </a:spcAft>
              <a:buClr>
                <a:srgbClr val="CC0000"/>
              </a:buClr>
              <a:buNone/>
            </a:pPr>
            <a:endParaRPr sz="3200" dirty="0">
              <a:solidFill>
                <a:srgbClr val="000000"/>
              </a:solidFill>
              <a:latin typeface="Verdana"/>
              <a:ea typeface="Verdana"/>
              <a:cs typeface="Verdana"/>
              <a:sym typeface="Verdana"/>
            </a:endParaRPr>
          </a:p>
          <a:p>
            <a:pPr marL="0" indent="0" algn="ctr">
              <a:spcBef>
                <a:spcPts val="500"/>
              </a:spcBef>
              <a:spcAft>
                <a:spcPts val="0"/>
              </a:spcAft>
              <a:buClr>
                <a:srgbClr val="000000"/>
              </a:buClr>
              <a:buSzPct val="25000"/>
              <a:buNone/>
            </a:pPr>
            <a:endParaRPr lang="en-US" sz="3200" dirty="0">
              <a:solidFill>
                <a:srgbClr val="000000"/>
              </a:solidFill>
              <a:latin typeface="Verdana"/>
              <a:ea typeface="Verdana"/>
              <a:cs typeface="Verdana"/>
              <a:sym typeface="Verdana"/>
            </a:endParaRPr>
          </a:p>
          <a:p>
            <a:pPr marL="0" indent="0" algn="ctr">
              <a:spcBef>
                <a:spcPts val="500"/>
              </a:spcBef>
              <a:spcAft>
                <a:spcPts val="0"/>
              </a:spcAft>
              <a:buClr>
                <a:srgbClr val="000000"/>
              </a:buClr>
              <a:buSzPct val="25000"/>
              <a:buNone/>
            </a:pPr>
            <a:r>
              <a:rPr lang="en-US" sz="3200" dirty="0">
                <a:solidFill>
                  <a:srgbClr val="000000"/>
                </a:solidFill>
                <a:latin typeface="Verdana"/>
                <a:ea typeface="Verdana"/>
                <a:cs typeface="Verdana"/>
                <a:sym typeface="Verdana"/>
              </a:rPr>
              <a:t>Agile methods (including SCRUM) are </a:t>
            </a:r>
            <a:r>
              <a:rPr lang="en-US" sz="3200" b="1" dirty="0">
                <a:solidFill>
                  <a:srgbClr val="CC0000"/>
                </a:solidFill>
                <a:latin typeface="Verdana"/>
                <a:ea typeface="Verdana"/>
                <a:cs typeface="Verdana"/>
                <a:sym typeface="Verdana"/>
              </a:rPr>
              <a:t>value/principle based</a:t>
            </a:r>
            <a:r>
              <a:rPr lang="en-US" sz="3200" dirty="0">
                <a:solidFill>
                  <a:srgbClr val="000000"/>
                </a:solidFill>
                <a:latin typeface="Verdana"/>
                <a:ea typeface="Verdana"/>
                <a:cs typeface="Verdana"/>
                <a:sym typeface="Verdana"/>
              </a:rPr>
              <a:t>, rather than rule-based</a:t>
            </a:r>
            <a:r>
              <a:rPr lang="en-US" sz="7200" dirty="0">
                <a:solidFill>
                  <a:srgbClr val="000000"/>
                </a:solidFill>
                <a:latin typeface="Verdana"/>
                <a:ea typeface="Verdana"/>
                <a:cs typeface="Verdana"/>
                <a:sym typeface="Verdana"/>
              </a:rPr>
              <a:t> </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26</a:t>
            </a:fld>
            <a:endParaRPr lang="en-US"/>
          </a:p>
        </p:txBody>
      </p:sp>
    </p:spTree>
    <p:extLst>
      <p:ext uri="{BB962C8B-B14F-4D97-AF65-F5344CB8AC3E}">
        <p14:creationId xmlns:p14="http://schemas.microsoft.com/office/powerpoint/2010/main" val="2493971157"/>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is..</a:t>
            </a:r>
            <a:endParaRPr lang="en-US" dirty="0"/>
          </a:p>
        </p:txBody>
      </p:sp>
      <p:sp>
        <p:nvSpPr>
          <p:cNvPr id="242" name="Shape 24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SzPct val="100000"/>
            </a:pPr>
            <a:r>
              <a:rPr lang="en-US" sz="3000" dirty="0">
                <a:solidFill>
                  <a:srgbClr val="000000"/>
                </a:solidFill>
                <a:latin typeface="Verdana"/>
                <a:ea typeface="Verdana"/>
                <a:cs typeface="Verdana"/>
                <a:sym typeface="Verdana"/>
              </a:rPr>
              <a:t>Founded on empiricism</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Believes knowledge comes from experience</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Believes in making decisions based on what is known</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Iterative incremental approach</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Risk control</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Transparency</a:t>
            </a:r>
          </a:p>
          <a:p>
            <a:pPr marL="457200" indent="-457200">
              <a:spcBef>
                <a:spcPts val="700"/>
              </a:spcBef>
              <a:spcAft>
                <a:spcPts val="0"/>
              </a:spcAft>
              <a:buSzPct val="100000"/>
            </a:pPr>
            <a:r>
              <a:rPr lang="en-US" sz="3000" dirty="0">
                <a:solidFill>
                  <a:srgbClr val="000000"/>
                </a:solidFill>
                <a:latin typeface="Verdana"/>
                <a:ea typeface="Verdana"/>
                <a:cs typeface="Verdana"/>
                <a:sym typeface="Verdana"/>
              </a:rPr>
              <a:t>Adaptation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27</a:t>
            </a:fld>
            <a:endParaRPr lang="en-US"/>
          </a:p>
        </p:txBody>
      </p:sp>
    </p:spTree>
    <p:extLst>
      <p:ext uri="{BB962C8B-B14F-4D97-AF65-F5344CB8AC3E}">
        <p14:creationId xmlns:p14="http://schemas.microsoft.com/office/powerpoint/2010/main" val="329715355"/>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000000"/>
                </a:solidFill>
                <a:latin typeface="Verdana"/>
                <a:ea typeface="Verdana"/>
                <a:cs typeface="Verdana"/>
                <a:sym typeface="Verdana"/>
              </a:rPr>
              <a:t>Command &amp; Control Systems (Exercise)</a:t>
            </a:r>
            <a:endParaRPr lang="en-US" dirty="0"/>
          </a:p>
        </p:txBody>
      </p:sp>
      <p:sp>
        <p:nvSpPr>
          <p:cNvPr id="2" name="Content Placeholder 1"/>
          <p:cNvSpPr>
            <a:spLocks noGrp="1"/>
          </p:cNvSpPr>
          <p:nvPr>
            <p:ph sz="quarter" idx="10"/>
          </p:nvPr>
        </p:nvSpPr>
        <p:spPr/>
        <p:txBody>
          <a:bodyPr/>
          <a:lstStyle/>
          <a:p>
            <a:pPr marL="457200" indent="-457200">
              <a:lnSpc>
                <a:spcPct val="90000"/>
              </a:lnSpc>
              <a:buSzPct val="100000"/>
            </a:pPr>
            <a:r>
              <a:rPr lang="en-US" sz="3600" dirty="0">
                <a:latin typeface="Verdana"/>
                <a:ea typeface="Verdana"/>
                <a:cs typeface="Verdana"/>
                <a:sym typeface="Verdana"/>
              </a:rPr>
              <a:t>Break into teams, and develop a team charter based on the agile principles and values </a:t>
            </a:r>
          </a:p>
          <a:p>
            <a:pPr marL="457200" indent="-457200">
              <a:lnSpc>
                <a:spcPct val="90000"/>
              </a:lnSpc>
              <a:spcBef>
                <a:spcPts val="700"/>
              </a:spcBef>
              <a:buSzPct val="100000"/>
            </a:pPr>
            <a:r>
              <a:rPr lang="en-US" sz="3600" dirty="0">
                <a:latin typeface="Verdana"/>
                <a:ea typeface="Verdana"/>
                <a:cs typeface="Verdana"/>
                <a:sym typeface="Verdana"/>
              </a:rPr>
              <a:t>Should be documented on an A4 sized document </a:t>
            </a:r>
          </a:p>
          <a:p>
            <a:pPr marL="457200" indent="-457200">
              <a:lnSpc>
                <a:spcPct val="90000"/>
              </a:lnSpc>
              <a:spcBef>
                <a:spcPts val="700"/>
              </a:spcBef>
              <a:buSzPct val="100000"/>
            </a:pPr>
            <a:r>
              <a:rPr lang="en-US" sz="3600" dirty="0">
                <a:latin typeface="Verdana"/>
                <a:ea typeface="Verdana"/>
                <a:cs typeface="Verdana"/>
                <a:sym typeface="Verdana"/>
              </a:rPr>
              <a:t>Should reflect the agile principles and values </a:t>
            </a:r>
          </a:p>
          <a:p>
            <a:pPr marL="457200" indent="-457200">
              <a:lnSpc>
                <a:spcPct val="90000"/>
              </a:lnSpc>
              <a:spcBef>
                <a:spcPts val="700"/>
              </a:spcBef>
              <a:buSzPct val="100000"/>
            </a:pPr>
            <a:r>
              <a:rPr lang="en-US" sz="3600" dirty="0">
                <a:latin typeface="Verdana"/>
                <a:ea typeface="Verdana"/>
                <a:cs typeface="Verdana"/>
                <a:sym typeface="Verdana"/>
              </a:rPr>
              <a:t>All the team members should sign on it</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28</a:t>
            </a:fld>
            <a:endParaRPr lang="en-US"/>
          </a:p>
        </p:txBody>
      </p:sp>
    </p:spTree>
    <p:extLst>
      <p:ext uri="{BB962C8B-B14F-4D97-AF65-F5344CB8AC3E}">
        <p14:creationId xmlns:p14="http://schemas.microsoft.com/office/powerpoint/2010/main" val="4101114758"/>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Characteristics of Agile Team</a:t>
            </a:r>
          </a:p>
        </p:txBody>
      </p:sp>
      <p:sp>
        <p:nvSpPr>
          <p:cNvPr id="5" name="Content Placeholder 4"/>
          <p:cNvSpPr>
            <a:spLocks noGrp="1"/>
          </p:cNvSpPr>
          <p:nvPr>
            <p:ph idx="1"/>
          </p:nvPr>
        </p:nvSpPr>
        <p:spPr/>
        <p:txBody>
          <a:bodyPr/>
          <a:lstStyle/>
          <a:p>
            <a:r>
              <a:rPr lang="en-US" dirty="0"/>
              <a:t>Agile team is value and principle driven</a:t>
            </a:r>
          </a:p>
          <a:p>
            <a:r>
              <a:rPr lang="en-US" dirty="0"/>
              <a:t>Agile team is self organizing</a:t>
            </a:r>
          </a:p>
          <a:p>
            <a:r>
              <a:rPr lang="en-US" dirty="0"/>
              <a:t>Agile team is self motivating team</a:t>
            </a:r>
          </a:p>
          <a:p>
            <a:r>
              <a:rPr lang="en-US" dirty="0"/>
              <a:t>Agile team is delivery driven and not task driven</a:t>
            </a:r>
          </a:p>
          <a:p>
            <a:r>
              <a:rPr lang="en-US" dirty="0"/>
              <a:t>Agile teams are not department driven</a:t>
            </a:r>
          </a:p>
          <a:p>
            <a:r>
              <a:rPr lang="en-US" dirty="0"/>
              <a:t>Agile team do not promote heroism</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29</a:t>
            </a:fld>
            <a:endParaRPr lang="en-US"/>
          </a:p>
        </p:txBody>
      </p:sp>
    </p:spTree>
    <p:extLst>
      <p:ext uri="{BB962C8B-B14F-4D97-AF65-F5344CB8AC3E}">
        <p14:creationId xmlns:p14="http://schemas.microsoft.com/office/powerpoint/2010/main" val="3306160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92000" cy="1295400"/>
          </a:xfrm>
        </p:spPr>
        <p:txBody>
          <a:bodyPr>
            <a:normAutofit/>
          </a:bodyPr>
          <a:lstStyle/>
          <a:p>
            <a:r>
              <a:rPr lang="en-US" dirty="0"/>
              <a:t>Introspection</a:t>
            </a:r>
          </a:p>
        </p:txBody>
      </p:sp>
      <p:sp>
        <p:nvSpPr>
          <p:cNvPr id="2" name="Content Placeholder 1"/>
          <p:cNvSpPr>
            <a:spLocks noGrp="1"/>
          </p:cNvSpPr>
          <p:nvPr>
            <p:ph idx="1"/>
          </p:nvPr>
        </p:nvSpPr>
        <p:spPr/>
        <p:txBody>
          <a:bodyPr/>
          <a:lstStyle/>
          <a:p>
            <a:endParaRPr lang="en-US" sz="3600" dirty="0"/>
          </a:p>
          <a:p>
            <a:r>
              <a:rPr lang="en-US" sz="3600" dirty="0"/>
              <a:t>What is the meaning of Agile for you?</a:t>
            </a:r>
          </a:p>
          <a:p>
            <a:r>
              <a:rPr lang="en-US" sz="3600" dirty="0"/>
              <a:t>What is meaning of Agile for your customer?</a:t>
            </a:r>
          </a:p>
          <a:p>
            <a:r>
              <a:rPr lang="en-US" sz="3600" dirty="0"/>
              <a:t>Your challenges in Project</a:t>
            </a:r>
          </a:p>
          <a:p>
            <a:r>
              <a:rPr lang="en-US" sz="3600" dirty="0"/>
              <a:t>Meaning of Project Success?</a:t>
            </a:r>
          </a:p>
          <a:p>
            <a:r>
              <a:rPr lang="en-US" sz="3600" dirty="0"/>
              <a:t># of Project you have done [  ]</a:t>
            </a:r>
          </a:p>
          <a:p>
            <a:r>
              <a:rPr lang="en-US" sz="3600" dirty="0"/>
              <a:t># of Successful projects you worked [ ]</a:t>
            </a:r>
          </a:p>
          <a:p>
            <a:r>
              <a:rPr lang="en-US" sz="3600" dirty="0"/>
              <a:t>Why Project fails or get challenged</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3</a:t>
            </a:fld>
            <a:endParaRPr lang="en-US"/>
          </a:p>
        </p:txBody>
      </p:sp>
    </p:spTree>
    <p:extLst>
      <p:ext uri="{BB962C8B-B14F-4D97-AF65-F5344CB8AC3E}">
        <p14:creationId xmlns:p14="http://schemas.microsoft.com/office/powerpoint/2010/main" val="2532878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 XP it is also called “Iterations”</a:t>
            </a:r>
          </a:p>
          <a:p>
            <a:r>
              <a:rPr lang="en-US" sz="2400" dirty="0"/>
              <a:t>Fixed duration for which team commits a potentially shippable product to Product Owner</a:t>
            </a:r>
          </a:p>
          <a:p>
            <a:r>
              <a:rPr lang="en-US" sz="2400" dirty="0"/>
              <a:t>Product is understood, designed, coded, tested and demo and delivered in a sprint.</a:t>
            </a:r>
          </a:p>
          <a:p>
            <a:r>
              <a:rPr lang="en-US" sz="2400" dirty="0"/>
              <a:t>The duration can vary from 1-6 weeks depending on agile method chosen and project characters</a:t>
            </a:r>
          </a:p>
          <a:p>
            <a:r>
              <a:rPr lang="en-US" sz="2400" dirty="0"/>
              <a:t>In Scrum ideal duration is 4 weeks.</a:t>
            </a:r>
          </a:p>
          <a:p>
            <a:r>
              <a:rPr lang="en-US" sz="2400" dirty="0"/>
              <a:t>The duration is </a:t>
            </a:r>
            <a:r>
              <a:rPr lang="en-US" sz="2400" u="sng" dirty="0"/>
              <a:t>NOT</a:t>
            </a:r>
            <a:r>
              <a:rPr lang="en-US" sz="2400" dirty="0"/>
              <a:t> variable and it is decided at the start of project. What if it vary??</a:t>
            </a:r>
          </a:p>
          <a:p>
            <a:r>
              <a:rPr lang="en-US" sz="2400" dirty="0"/>
              <a:t>If work committed cannot be done in a sprint work duration cannot be extended but work is moved into next sprint </a:t>
            </a:r>
          </a:p>
          <a:p>
            <a:r>
              <a:rPr lang="en-US" sz="2400" dirty="0"/>
              <a:t>No extra time for testing and bug fixing</a:t>
            </a:r>
          </a:p>
        </p:txBody>
      </p:sp>
      <p:sp>
        <p:nvSpPr>
          <p:cNvPr id="3" name="Title 2"/>
          <p:cNvSpPr>
            <a:spLocks noGrp="1"/>
          </p:cNvSpPr>
          <p:nvPr>
            <p:ph type="title"/>
          </p:nvPr>
        </p:nvSpPr>
        <p:spPr/>
        <p:txBody>
          <a:bodyPr/>
          <a:lstStyle/>
          <a:p>
            <a:r>
              <a:rPr lang="en-US" dirty="0"/>
              <a:t>Sprint</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30</a:t>
            </a:fld>
            <a:endParaRPr lang="en-US"/>
          </a:p>
        </p:txBody>
      </p:sp>
    </p:spTree>
    <p:extLst>
      <p:ext uri="{BB962C8B-B14F-4D97-AF65-F5344CB8AC3E}">
        <p14:creationId xmlns:p14="http://schemas.microsoft.com/office/powerpoint/2010/main" val="88121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Product Backlog</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31</a:t>
            </a:fld>
            <a:endParaRPr lang="en-US"/>
          </a:p>
        </p:txBody>
      </p:sp>
    </p:spTree>
    <p:extLst>
      <p:ext uri="{BB962C8B-B14F-4D97-AF65-F5344CB8AC3E}">
        <p14:creationId xmlns:p14="http://schemas.microsoft.com/office/powerpoint/2010/main" val="3896474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What is a product backlog?</a:t>
            </a:r>
            <a:endParaRPr lang="en-US" dirty="0"/>
          </a:p>
        </p:txBody>
      </p:sp>
      <p:sp>
        <p:nvSpPr>
          <p:cNvPr id="280" name="Shape 28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 wish list of features (user stories)</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Continuously growing (product backlog grooming)</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Owned by the product owner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Prioritized (based on risk, cost, value)</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Tells you what need to be tested?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When stops growing – indication that the product is reaching end of life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32</a:t>
            </a:fld>
            <a:endParaRPr lang="en-US"/>
          </a:p>
        </p:txBody>
      </p:sp>
    </p:spTree>
    <p:extLst>
      <p:ext uri="{BB962C8B-B14F-4D97-AF65-F5344CB8AC3E}">
        <p14:creationId xmlns:p14="http://schemas.microsoft.com/office/powerpoint/2010/main" val="279759751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0000"/>
                </a:solidFill>
                <a:latin typeface="Verdana"/>
                <a:ea typeface="Verdana"/>
                <a:cs typeface="Verdana"/>
                <a:sym typeface="Verdana"/>
              </a:rPr>
              <a:t>Product backlog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533789481"/>
              </p:ext>
            </p:extLst>
          </p:nvPr>
        </p:nvGraphicFramePr>
        <p:xfrm>
          <a:off x="685800" y="838200"/>
          <a:ext cx="10896600" cy="4648202"/>
        </p:xfrm>
        <a:graphic>
          <a:graphicData uri="http://schemas.openxmlformats.org/drawingml/2006/table">
            <a:tbl>
              <a:tblPr firstRow="1" bandRow="1">
                <a:tableStyleId>{5C22544A-7EE6-4342-B048-85BDC9FD1C3A}</a:tableStyleId>
              </a:tblPr>
              <a:tblGrid>
                <a:gridCol w="406158">
                  <a:extLst>
                    <a:ext uri="{9D8B030D-6E8A-4147-A177-3AD203B41FA5}">
                      <a16:colId xmlns:a16="http://schemas.microsoft.com/office/drawing/2014/main" val="20000"/>
                    </a:ext>
                  </a:extLst>
                </a:gridCol>
                <a:gridCol w="912886">
                  <a:extLst>
                    <a:ext uri="{9D8B030D-6E8A-4147-A177-3AD203B41FA5}">
                      <a16:colId xmlns:a16="http://schemas.microsoft.com/office/drawing/2014/main" val="20001"/>
                    </a:ext>
                  </a:extLst>
                </a:gridCol>
                <a:gridCol w="789103">
                  <a:extLst>
                    <a:ext uri="{9D8B030D-6E8A-4147-A177-3AD203B41FA5}">
                      <a16:colId xmlns:a16="http://schemas.microsoft.com/office/drawing/2014/main" val="20002"/>
                    </a:ext>
                  </a:extLst>
                </a:gridCol>
                <a:gridCol w="3302053">
                  <a:extLst>
                    <a:ext uri="{9D8B030D-6E8A-4147-A177-3AD203B41FA5}">
                      <a16:colId xmlns:a16="http://schemas.microsoft.com/office/drawing/2014/main" val="20003"/>
                    </a:ext>
                  </a:extLst>
                </a:gridCol>
                <a:gridCol w="2840581">
                  <a:extLst>
                    <a:ext uri="{9D8B030D-6E8A-4147-A177-3AD203B41FA5}">
                      <a16:colId xmlns:a16="http://schemas.microsoft.com/office/drawing/2014/main" val="20004"/>
                    </a:ext>
                  </a:extLst>
                </a:gridCol>
                <a:gridCol w="1114029">
                  <a:extLst>
                    <a:ext uri="{9D8B030D-6E8A-4147-A177-3AD203B41FA5}">
                      <a16:colId xmlns:a16="http://schemas.microsoft.com/office/drawing/2014/main" val="20005"/>
                    </a:ext>
                  </a:extLst>
                </a:gridCol>
                <a:gridCol w="789103">
                  <a:extLst>
                    <a:ext uri="{9D8B030D-6E8A-4147-A177-3AD203B41FA5}">
                      <a16:colId xmlns:a16="http://schemas.microsoft.com/office/drawing/2014/main" val="20006"/>
                    </a:ext>
                  </a:extLst>
                </a:gridCol>
                <a:gridCol w="742687">
                  <a:extLst>
                    <a:ext uri="{9D8B030D-6E8A-4147-A177-3AD203B41FA5}">
                      <a16:colId xmlns:a16="http://schemas.microsoft.com/office/drawing/2014/main" val="20007"/>
                    </a:ext>
                  </a:extLst>
                </a:gridCol>
              </a:tblGrid>
              <a:tr h="314611">
                <a:tc>
                  <a:txBody>
                    <a:bodyPr/>
                    <a:lstStyle/>
                    <a:p>
                      <a:pPr algn="l" fontAlgn="t"/>
                      <a:r>
                        <a:rPr lang="en-US" sz="1600" u="none" strike="noStrike" dirty="0">
                          <a:effectLst/>
                        </a:rPr>
                        <a:t>ID</a:t>
                      </a:r>
                      <a:endParaRPr lang="en-US" sz="1600" b="1" i="0" u="none" strike="noStrike" dirty="0">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Theme</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As a/an</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I want to...</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So that...</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Notes</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Priority</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Status</a:t>
                      </a:r>
                      <a:endParaRPr lang="en-US" sz="1600" b="1" i="0" u="none" strike="noStrike">
                        <a:solidFill>
                          <a:srgbClr val="FFFFFF"/>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0"/>
                  </a:ext>
                </a:extLst>
              </a:tr>
              <a:tr h="617395">
                <a:tc>
                  <a:txBody>
                    <a:bodyPr/>
                    <a:lstStyle/>
                    <a:p>
                      <a:pPr algn="l" fontAlgn="t"/>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credit customer account for the deposited with me</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Customer account reflects the new balance</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1</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1"/>
                  </a:ext>
                </a:extLst>
              </a:tr>
              <a:tr h="617395">
                <a:tc>
                  <a:txBody>
                    <a:bodyPr/>
                    <a:lstStyle/>
                    <a:p>
                      <a:pPr algn="l" fontAlgn="t"/>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update the wrongly entered deposit amount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Customer account reflects the correct amount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2</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2"/>
                  </a:ext>
                </a:extLst>
              </a:tr>
              <a:tr h="617395">
                <a:tc>
                  <a:txBody>
                    <a:bodyPr/>
                    <a:lstStyle/>
                    <a:p>
                      <a:pPr algn="l" fontAlgn="t"/>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Auditor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know whether amount is credited into customer's account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I can tell customer the status</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6</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Todo</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3"/>
                  </a:ext>
                </a:extLst>
              </a:tr>
              <a:tr h="920178">
                <a:tc>
                  <a:txBody>
                    <a:bodyPr/>
                    <a:lstStyle/>
                    <a:p>
                      <a:pPr algn="l" fontAlgn="t"/>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Non-Functional</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Manager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Any page which is marked as super confidential should not be printed on unauthorized printer</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3</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4"/>
                  </a:ext>
                </a:extLst>
              </a:tr>
              <a:tr h="617395">
                <a:tc>
                  <a:txBody>
                    <a:bodyPr/>
                    <a:lstStyle/>
                    <a:p>
                      <a:pPr algn="l" fontAlgn="t"/>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Non-Functional</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My cash entry page should load in 2 sec</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8</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5"/>
                  </a:ext>
                </a:extLst>
              </a:tr>
              <a:tr h="314611">
                <a:tc>
                  <a:txBody>
                    <a:bodyPr/>
                    <a:lstStyle/>
                    <a:p>
                      <a:pPr algn="l" fontAlgn="t"/>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Archive</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IT Admin</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6"/>
                  </a:ext>
                </a:extLst>
              </a:tr>
              <a:tr h="314611">
                <a:tc>
                  <a:txBody>
                    <a:bodyPr/>
                    <a:lstStyle/>
                    <a:p>
                      <a:pPr algn="l" fontAlgn="t"/>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Security</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7"/>
                  </a:ext>
                </a:extLst>
              </a:tr>
              <a:tr h="314611">
                <a:tc>
                  <a:txBody>
                    <a:bodyPr/>
                    <a:lstStyle/>
                    <a:p>
                      <a:pPr algn="l" fontAlgn="t"/>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Security</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Manager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Done</a:t>
                      </a:r>
                      <a:endParaRPr lang="en-US"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008"/>
                  </a:ext>
                </a:extLst>
              </a:tr>
            </a:tbl>
          </a:graphicData>
        </a:graphic>
      </p:graphicFrame>
      <p:pic>
        <p:nvPicPr>
          <p:cNvPr id="2054" name="Picture 6" descr="https://www.scrumalliance.org/system/resource_files/0000/4009/Give_life_to_your_product_backlog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659689"/>
            <a:ext cx="4566034" cy="29554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33</a:t>
            </a:fld>
            <a:endParaRPr lang="en-US"/>
          </a:p>
        </p:txBody>
      </p:sp>
    </p:spTree>
    <p:extLst>
      <p:ext uri="{BB962C8B-B14F-4D97-AF65-F5344CB8AC3E}">
        <p14:creationId xmlns:p14="http://schemas.microsoft.com/office/powerpoint/2010/main" val="370877009"/>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Visualize Your Product Backlog</a:t>
            </a:r>
          </a:p>
        </p:txBody>
      </p:sp>
      <p:pic>
        <p:nvPicPr>
          <p:cNvPr id="3074" name="Picture 2" descr="https://www.scrumalliance.org/system/resource_files/0000/4015/xGive_life_to_your_product_backlo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38200"/>
            <a:ext cx="4810125" cy="3333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umalliance.org/system/resource_files/0000/4013/Give_life_to_your_product_backlog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838200"/>
            <a:ext cx="435292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scrumalliance.org/system/resource_files/0000/4011/Give_life_to_your_product_backlog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724400"/>
            <a:ext cx="5238750" cy="15811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34</a:t>
            </a:fld>
            <a:endParaRPr lang="en-US"/>
          </a:p>
        </p:txBody>
      </p:sp>
    </p:spTree>
    <p:extLst>
      <p:ext uri="{BB962C8B-B14F-4D97-AF65-F5344CB8AC3E}">
        <p14:creationId xmlns:p14="http://schemas.microsoft.com/office/powerpoint/2010/main" val="1751797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0000"/>
                </a:solidFill>
                <a:latin typeface="Verdana"/>
                <a:ea typeface="Verdana"/>
                <a:cs typeface="Verdana"/>
                <a:sym typeface="Verdana"/>
              </a:rPr>
              <a:t>1 Product Owner – 1 Product Backlog</a:t>
            </a:r>
            <a:endParaRPr lang="en-US" dirty="0"/>
          </a:p>
        </p:txBody>
      </p:sp>
      <p:sp>
        <p:nvSpPr>
          <p:cNvPr id="2" name="TextBox 1"/>
          <p:cNvSpPr txBox="1"/>
          <p:nvPr/>
        </p:nvSpPr>
        <p:spPr>
          <a:xfrm>
            <a:off x="3523282" y="5757625"/>
            <a:ext cx="5532896" cy="584775"/>
          </a:xfrm>
          <a:prstGeom prst="rect">
            <a:avLst/>
          </a:prstGeom>
          <a:noFill/>
        </p:spPr>
        <p:txBody>
          <a:bodyPr wrap="square" rtlCol="0">
            <a:spAutoFit/>
          </a:bodyPr>
          <a:lstStyle/>
          <a:p>
            <a:pPr algn="ctr"/>
            <a:r>
              <a:rPr lang="en-US" sz="3200" dirty="0">
                <a:solidFill>
                  <a:srgbClr val="FF0000"/>
                </a:solidFill>
              </a:rPr>
              <a:t>Ideal</a:t>
            </a:r>
          </a:p>
        </p:txBody>
      </p:sp>
      <p:pic>
        <p:nvPicPr>
          <p:cNvPr id="3" name="Picture 2"/>
          <p:cNvPicPr>
            <a:picLocks noChangeAspect="1"/>
          </p:cNvPicPr>
          <p:nvPr/>
        </p:nvPicPr>
        <p:blipFill>
          <a:blip r:embed="rId3"/>
          <a:stretch>
            <a:fillRect/>
          </a:stretch>
        </p:blipFill>
        <p:spPr>
          <a:xfrm>
            <a:off x="3590925" y="1343025"/>
            <a:ext cx="5010150" cy="4171950"/>
          </a:xfrm>
          <a:prstGeom prst="rect">
            <a:avLst/>
          </a:prstGeom>
        </p:spPr>
      </p:pic>
      <p:sp>
        <p:nvSpPr>
          <p:cNvPr id="5" name="Slide Number Placeholder 4"/>
          <p:cNvSpPr>
            <a:spLocks noGrp="1"/>
          </p:cNvSpPr>
          <p:nvPr>
            <p:ph type="sldNum" sz="quarter" idx="14"/>
          </p:nvPr>
        </p:nvSpPr>
        <p:spPr/>
        <p:txBody>
          <a:bodyPr/>
          <a:lstStyle/>
          <a:p>
            <a:pPr>
              <a:defRPr/>
            </a:pPr>
            <a:fld id="{E3D14F8F-CD33-483E-BA10-26CB4D716191}" type="slidenum">
              <a:rPr lang="en-US" smtClean="0"/>
              <a:pPr>
                <a:defRPr/>
              </a:pPr>
              <a:t>35</a:t>
            </a:fld>
            <a:endParaRPr lang="en-US"/>
          </a:p>
        </p:txBody>
      </p:sp>
    </p:spTree>
    <p:extLst>
      <p:ext uri="{BB962C8B-B14F-4D97-AF65-F5344CB8AC3E}">
        <p14:creationId xmlns:p14="http://schemas.microsoft.com/office/powerpoint/2010/main" val="1803624512"/>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latin typeface="Verdana"/>
                <a:ea typeface="Verdana"/>
                <a:cs typeface="Verdana"/>
                <a:sym typeface="Verdana"/>
              </a:rPr>
              <a:t>1 Product Owner – 2 Product Backlogs</a:t>
            </a:r>
            <a:endParaRPr lang="en-US" dirty="0"/>
          </a:p>
        </p:txBody>
      </p:sp>
      <p:pic>
        <p:nvPicPr>
          <p:cNvPr id="303" name="Shape 303"/>
          <p:cNvPicPr preferRelativeResize="0"/>
          <p:nvPr/>
        </p:nvPicPr>
        <p:blipFill rotWithShape="1">
          <a:blip r:embed="rId3">
            <a:alphaModFix/>
          </a:blip>
          <a:srcRect/>
          <a:stretch/>
        </p:blipFill>
        <p:spPr>
          <a:xfrm>
            <a:off x="2810360" y="1162374"/>
            <a:ext cx="6028840" cy="4920927"/>
          </a:xfrm>
          <a:prstGeom prst="rect">
            <a:avLst/>
          </a:prstGeom>
          <a:noFill/>
          <a:ln>
            <a:noFill/>
          </a:ln>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36</a:t>
            </a:fld>
            <a:endParaRPr lang="en-US"/>
          </a:p>
        </p:txBody>
      </p:sp>
    </p:spTree>
    <p:extLst>
      <p:ext uri="{BB962C8B-B14F-4D97-AF65-F5344CB8AC3E}">
        <p14:creationId xmlns:p14="http://schemas.microsoft.com/office/powerpoint/2010/main" val="3219218830"/>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solidFill>
                  <a:srgbClr val="000000"/>
                </a:solidFill>
                <a:latin typeface="Verdana"/>
                <a:ea typeface="Verdana"/>
                <a:cs typeface="Verdana"/>
                <a:sym typeface="Verdana"/>
              </a:rPr>
              <a:t>Multiple Product Owners, 1 Product Backlog</a:t>
            </a:r>
            <a:endParaRPr lang="en-US" sz="3600" dirty="0"/>
          </a:p>
        </p:txBody>
      </p:sp>
      <p:pic>
        <p:nvPicPr>
          <p:cNvPr id="5" name="Shape 297"/>
          <p:cNvPicPr preferRelativeResize="0"/>
          <p:nvPr/>
        </p:nvPicPr>
        <p:blipFill rotWithShape="1">
          <a:blip r:embed="rId3">
            <a:alphaModFix/>
          </a:blip>
          <a:srcRect/>
          <a:stretch/>
        </p:blipFill>
        <p:spPr>
          <a:xfrm>
            <a:off x="4552950" y="1976436"/>
            <a:ext cx="4000500" cy="3765550"/>
          </a:xfrm>
          <a:prstGeom prst="rect">
            <a:avLst/>
          </a:prstGeom>
          <a:noFill/>
          <a:ln>
            <a:noFill/>
          </a:ln>
        </p:spPr>
      </p:pic>
      <p:pic>
        <p:nvPicPr>
          <p:cNvPr id="4" name="Shape 297"/>
          <p:cNvPicPr preferRelativeResize="0"/>
          <p:nvPr/>
        </p:nvPicPr>
        <p:blipFill rotWithShape="1">
          <a:blip r:embed="rId3">
            <a:alphaModFix/>
          </a:blip>
          <a:srcRect l="50193" t="18305" r="30823" b="56177"/>
          <a:stretch/>
        </p:blipFill>
        <p:spPr>
          <a:xfrm>
            <a:off x="5212597" y="2634713"/>
            <a:ext cx="759417" cy="960895"/>
          </a:xfrm>
          <a:prstGeom prst="rect">
            <a:avLst/>
          </a:prstGeom>
          <a:noFill/>
          <a:ln>
            <a:noFill/>
          </a:ln>
        </p:spPr>
      </p:pic>
      <p:sp>
        <p:nvSpPr>
          <p:cNvPr id="2" name="Flowchart: Summing Junction 1"/>
          <p:cNvSpPr/>
          <p:nvPr/>
        </p:nvSpPr>
        <p:spPr>
          <a:xfrm>
            <a:off x="4239594" y="2262886"/>
            <a:ext cx="4627213" cy="3192651"/>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4"/>
          </p:nvPr>
        </p:nvSpPr>
        <p:spPr/>
        <p:txBody>
          <a:bodyPr/>
          <a:lstStyle/>
          <a:p>
            <a:pPr>
              <a:defRPr/>
            </a:pPr>
            <a:fld id="{E3D14F8F-CD33-483E-BA10-26CB4D716191}" type="slidenum">
              <a:rPr lang="en-US" smtClean="0"/>
              <a:pPr>
                <a:defRPr/>
              </a:pPr>
              <a:t>37</a:t>
            </a:fld>
            <a:endParaRPr lang="en-US"/>
          </a:p>
        </p:txBody>
      </p:sp>
    </p:spTree>
    <p:extLst>
      <p:ext uri="{BB962C8B-B14F-4D97-AF65-F5344CB8AC3E}">
        <p14:creationId xmlns:p14="http://schemas.microsoft.com/office/powerpoint/2010/main" val="2639804517"/>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Story</a:t>
            </a:r>
          </a:p>
        </p:txBody>
      </p:sp>
    </p:spTree>
    <p:extLst>
      <p:ext uri="{BB962C8B-B14F-4D97-AF65-F5344CB8AC3E}">
        <p14:creationId xmlns:p14="http://schemas.microsoft.com/office/powerpoint/2010/main" val="3058882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User story </a:t>
            </a:r>
            <a:endParaRPr lang="en-US" dirty="0"/>
          </a:p>
        </p:txBody>
      </p:sp>
      <p:sp>
        <p:nvSpPr>
          <p:cNvPr id="322" name="Shape 32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700"/>
              </a:spcBef>
              <a:buClr>
                <a:srgbClr val="CC0000"/>
              </a:buClr>
              <a:buSzPct val="100000"/>
              <a:defRPr/>
            </a:pPr>
            <a:r>
              <a:rPr lang="en-US" sz="2400" dirty="0">
                <a:latin typeface="Verdana"/>
                <a:ea typeface="Verdana"/>
                <a:cs typeface="Verdana"/>
              </a:rPr>
              <a:t>A user story concept is kernel of Agile Project Management</a:t>
            </a:r>
          </a:p>
          <a:p>
            <a:pPr marL="457200" indent="-457200">
              <a:spcBef>
                <a:spcPts val="700"/>
              </a:spcBef>
              <a:buClr>
                <a:srgbClr val="CC0000"/>
              </a:buClr>
              <a:buSzPct val="100000"/>
              <a:defRPr/>
            </a:pPr>
            <a:r>
              <a:rPr lang="en-US" sz="2400" dirty="0">
                <a:latin typeface="Verdana"/>
                <a:ea typeface="Verdana"/>
                <a:cs typeface="Verdana"/>
              </a:rPr>
              <a:t>A user story is work which a user want system to accomplish because it meets some of her/his objectives.</a:t>
            </a:r>
          </a:p>
          <a:p>
            <a:pPr marL="457200" indent="-457200">
              <a:spcBef>
                <a:spcPts val="700"/>
              </a:spcBef>
              <a:buClr>
                <a:srgbClr val="CC0000"/>
              </a:buClr>
              <a:buSzPct val="100000"/>
              <a:defRPr/>
            </a:pPr>
            <a:r>
              <a:rPr lang="en-US" sz="2400" dirty="0">
                <a:latin typeface="Verdana"/>
                <a:ea typeface="Verdana"/>
                <a:cs typeface="Verdana"/>
              </a:rPr>
              <a:t>A user story is not functional specification document. It is a promise of product owner to the team that he will explain the requirements in details when the team is working on this</a:t>
            </a:r>
          </a:p>
          <a:p>
            <a:pPr marL="457200" indent="-457200">
              <a:spcBef>
                <a:spcPts val="700"/>
              </a:spcBef>
              <a:buClr>
                <a:srgbClr val="CC0000"/>
              </a:buClr>
              <a:buSzPct val="100000"/>
              <a:defRPr/>
            </a:pPr>
            <a:r>
              <a:rPr lang="en-US" sz="2400" dirty="0">
                <a:latin typeface="Verdana"/>
                <a:ea typeface="Verdana"/>
                <a:cs typeface="Verdana"/>
              </a:rPr>
              <a:t>User story template : “As a user I want to accomplish something so that business value”</a:t>
            </a:r>
          </a:p>
          <a:p>
            <a:pPr marL="457200" indent="-457200">
              <a:spcBef>
                <a:spcPts val="700"/>
              </a:spcBef>
              <a:buClr>
                <a:srgbClr val="CC0000"/>
              </a:buClr>
              <a:buSzPct val="100000"/>
              <a:defRPr/>
            </a:pPr>
            <a:r>
              <a:rPr lang="en-US" sz="2400" dirty="0">
                <a:latin typeface="Verdana"/>
                <a:ea typeface="Verdana"/>
                <a:cs typeface="Verdana"/>
                <a:sym typeface="Verdana"/>
              </a:rPr>
              <a:t>Every user story must have acceptance test cases</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39</a:t>
            </a:fld>
            <a:endParaRPr lang="en-US"/>
          </a:p>
        </p:txBody>
      </p:sp>
    </p:spTree>
    <p:extLst>
      <p:ext uri="{BB962C8B-B14F-4D97-AF65-F5344CB8AC3E}">
        <p14:creationId xmlns:p14="http://schemas.microsoft.com/office/powerpoint/2010/main" val="781925395"/>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C8038-BD3D-4BC2-BC96-B3BEE697AEDD}"/>
              </a:ext>
            </a:extLst>
          </p:cNvPr>
          <p:cNvSpPr>
            <a:spLocks noGrp="1"/>
          </p:cNvSpPr>
          <p:nvPr>
            <p:ph type="ctrTitle"/>
          </p:nvPr>
        </p:nvSpPr>
        <p:spPr/>
        <p:txBody>
          <a:bodyPr/>
          <a:lstStyle/>
          <a:p>
            <a:r>
              <a:rPr lang="en-US" dirty="0"/>
              <a:t>Expectation Setting</a:t>
            </a:r>
          </a:p>
        </p:txBody>
      </p:sp>
      <p:sp>
        <p:nvSpPr>
          <p:cNvPr id="3" name="Subtitle 2">
            <a:extLst>
              <a:ext uri="{FF2B5EF4-FFF2-40B4-BE49-F238E27FC236}">
                <a16:creationId xmlns:a16="http://schemas.microsoft.com/office/drawing/2014/main" id="{C50D5AAD-C925-4BB5-832D-0EB03E1D31B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E4BBD0CF-7356-4554-9F50-F989FA8504A9}"/>
              </a:ext>
            </a:extLst>
          </p:cNvPr>
          <p:cNvSpPr>
            <a:spLocks noGrp="1"/>
          </p:cNvSpPr>
          <p:nvPr>
            <p:ph type="sldNum" sz="quarter" idx="10"/>
          </p:nvPr>
        </p:nvSpPr>
        <p:spPr/>
        <p:txBody>
          <a:bodyPr/>
          <a:lstStyle/>
          <a:p>
            <a:pPr>
              <a:defRPr/>
            </a:pPr>
            <a:fld id="{754015FA-F821-4B6E-8869-B727414366B6}" type="slidenum">
              <a:rPr lang="en-US" smtClean="0"/>
              <a:pPr>
                <a:defRPr/>
              </a:pPr>
              <a:t>4</a:t>
            </a:fld>
            <a:endParaRPr lang="en-US"/>
          </a:p>
        </p:txBody>
      </p:sp>
    </p:spTree>
    <p:extLst>
      <p:ext uri="{BB962C8B-B14F-4D97-AF65-F5344CB8AC3E}">
        <p14:creationId xmlns:p14="http://schemas.microsoft.com/office/powerpoint/2010/main" val="2159818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3C of User story </a:t>
            </a:r>
            <a:endParaRPr lang="en-US" dirty="0"/>
          </a:p>
        </p:txBody>
      </p:sp>
      <p:sp>
        <p:nvSpPr>
          <p:cNvPr id="322" name="Shape 32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Card</a:t>
            </a:r>
          </a:p>
          <a:p>
            <a:pPr marL="457200" indent="-457200">
              <a:spcBef>
                <a:spcPts val="0"/>
              </a:spcBef>
              <a:spcAft>
                <a:spcPts val="0"/>
              </a:spcAft>
              <a:buClr>
                <a:srgbClr val="CC0000"/>
              </a:buClr>
              <a:buSzPct val="100000"/>
            </a:pPr>
            <a:r>
              <a:rPr lang="en-US" sz="3000" dirty="0">
                <a:latin typeface="Verdana"/>
                <a:ea typeface="Verdana"/>
                <a:cs typeface="Verdana"/>
                <a:sym typeface="Verdana"/>
              </a:rPr>
              <a:t>Conversation</a:t>
            </a:r>
          </a:p>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Confirmation</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40</a:t>
            </a:fld>
            <a:endParaRPr lang="en-US"/>
          </a:p>
        </p:txBody>
      </p:sp>
    </p:spTree>
    <p:extLst>
      <p:ext uri="{BB962C8B-B14F-4D97-AF65-F5344CB8AC3E}">
        <p14:creationId xmlns:p14="http://schemas.microsoft.com/office/powerpoint/2010/main" val="3498739104"/>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b="1"/>
              <a:t>Types of User Stories</a:t>
            </a:r>
          </a:p>
        </p:txBody>
      </p:sp>
      <p:sp>
        <p:nvSpPr>
          <p:cNvPr id="3" name="Content Placeholder 2"/>
          <p:cNvSpPr>
            <a:spLocks noGrp="1"/>
          </p:cNvSpPr>
          <p:nvPr>
            <p:ph idx="1"/>
          </p:nvPr>
        </p:nvSpPr>
        <p:spPr/>
        <p:txBody>
          <a:bodyPr>
            <a:normAutofit fontScale="92500" lnSpcReduction="20000"/>
          </a:bodyPr>
          <a:lstStyle/>
          <a:p>
            <a:pPr>
              <a:buFont typeface="Arial" charset="0"/>
              <a:buChar char="•"/>
              <a:defRPr/>
            </a:pPr>
            <a:r>
              <a:rPr lang="en-US" dirty="0"/>
              <a:t>Business user story</a:t>
            </a:r>
          </a:p>
          <a:p>
            <a:pPr lvl="1">
              <a:buFont typeface="Arial" charset="0"/>
              <a:buChar char="–"/>
              <a:defRPr/>
            </a:pPr>
            <a:r>
              <a:rPr lang="en-US" dirty="0"/>
              <a:t>“As a class teacher I want to mark attendance of student so that we can issue them certificate”</a:t>
            </a:r>
          </a:p>
          <a:p>
            <a:pPr>
              <a:buFont typeface="Arial" charset="0"/>
              <a:buChar char="•"/>
              <a:defRPr/>
            </a:pPr>
            <a:r>
              <a:rPr lang="en-US" dirty="0"/>
              <a:t>Bug user story</a:t>
            </a:r>
          </a:p>
          <a:p>
            <a:pPr lvl="1">
              <a:buFont typeface="Arial" charset="0"/>
              <a:buChar char="–"/>
              <a:defRPr/>
            </a:pPr>
            <a:r>
              <a:rPr lang="en-US" dirty="0"/>
              <a:t>“An error message is displayed whenever I try to save file in </a:t>
            </a:r>
            <a:r>
              <a:rPr lang="en-US" dirty="0" err="1"/>
              <a:t>pdf</a:t>
            </a:r>
            <a:r>
              <a:rPr lang="en-US" dirty="0"/>
              <a:t> format”</a:t>
            </a:r>
          </a:p>
          <a:p>
            <a:pPr>
              <a:buFont typeface="Arial" charset="0"/>
              <a:buChar char="•"/>
              <a:defRPr/>
            </a:pPr>
            <a:r>
              <a:rPr lang="en-US" dirty="0"/>
              <a:t>Technical user / Technical Spikes story</a:t>
            </a:r>
          </a:p>
          <a:p>
            <a:pPr lvl="1">
              <a:buFont typeface="Arial" charset="0"/>
              <a:buChar char="–"/>
              <a:defRPr/>
            </a:pPr>
            <a:r>
              <a:rPr lang="en-US" dirty="0"/>
              <a:t>“Research a search component in .NET3.5 which is fit for our application”</a:t>
            </a:r>
          </a:p>
          <a:p>
            <a:pPr>
              <a:buFont typeface="Arial" charset="0"/>
              <a:buChar char="•"/>
              <a:defRPr/>
            </a:pPr>
            <a:r>
              <a:rPr lang="en-US" dirty="0"/>
              <a:t>Non-functional user story</a:t>
            </a:r>
          </a:p>
          <a:p>
            <a:pPr lvl="1">
              <a:buFont typeface="Arial" charset="0"/>
              <a:buChar char="–"/>
              <a:defRPr/>
            </a:pPr>
            <a:r>
              <a:rPr lang="en-US" dirty="0"/>
              <a:t>“The Student Affairs Information System is up and running 99.9% during the registration time period defined in the Academic Calendar.”</a:t>
            </a:r>
          </a:p>
          <a:p>
            <a:pPr>
              <a:buFont typeface="Arial" charset="0"/>
              <a:buChar char="•"/>
              <a:defRPr/>
            </a:pPr>
            <a:r>
              <a:rPr lang="en-US" dirty="0"/>
              <a:t>Documentation user story</a:t>
            </a:r>
          </a:p>
          <a:p>
            <a:pPr lvl="1">
              <a:buFont typeface="Arial" charset="0"/>
              <a:buChar char="–"/>
              <a:defRPr/>
            </a:pPr>
            <a:r>
              <a:rPr lang="en-US" dirty="0"/>
              <a:t>“Develop a user manual for teachers to use teacher module”</a:t>
            </a:r>
          </a:p>
        </p:txBody>
      </p:sp>
      <p:sp>
        <p:nvSpPr>
          <p:cNvPr id="334853"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145767-884B-4024-9A2B-C01A36AE0046}" type="slidenum">
              <a:rPr lang="en-US" altLang="en-US" smtClean="0"/>
              <a:pPr/>
              <a:t>41</a:t>
            </a:fld>
            <a:endParaRPr lang="en-US" altLang="en-US"/>
          </a:p>
        </p:txBody>
      </p:sp>
    </p:spTree>
    <p:extLst>
      <p:ext uri="{BB962C8B-B14F-4D97-AF65-F5344CB8AC3E}">
        <p14:creationId xmlns:p14="http://schemas.microsoft.com/office/powerpoint/2010/main" val="1939395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Theme, </a:t>
            </a:r>
            <a:r>
              <a:rPr dirty="0"/>
              <a:t>Epic, Feature, Story, Task</a:t>
            </a:r>
          </a:p>
        </p:txBody>
      </p:sp>
      <p:sp>
        <p:nvSpPr>
          <p:cNvPr id="3" name="Content Placeholder 2"/>
          <p:cNvSpPr>
            <a:spLocks noGrp="1"/>
          </p:cNvSpPr>
          <p:nvPr>
            <p:ph idx="1"/>
          </p:nvPr>
        </p:nvSpPr>
        <p:spPr/>
        <p:txBody>
          <a:bodyPr>
            <a:normAutofit fontScale="77500" lnSpcReduction="20000"/>
          </a:bodyPr>
          <a:lstStyle/>
          <a:p>
            <a:pPr>
              <a:lnSpc>
                <a:spcPct val="150000"/>
              </a:lnSpc>
              <a:buFont typeface="Arial" charset="0"/>
              <a:buChar char="•"/>
              <a:defRPr/>
            </a:pPr>
            <a:r>
              <a:rPr lang="en-US" dirty="0">
                <a:latin typeface="Arial" panose="020B0604020202020204" pitchFamily="34" charset="0"/>
                <a:cs typeface="Arial" panose="020B0604020202020204" pitchFamily="34" charset="0"/>
              </a:rPr>
              <a:t>Epic is a collection of features. An epic is typically 1-3 months in duration</a:t>
            </a:r>
          </a:p>
          <a:p>
            <a:pPr>
              <a:lnSpc>
                <a:spcPct val="150000"/>
              </a:lnSpc>
              <a:buFont typeface="Arial" charset="0"/>
              <a:buChar char="•"/>
              <a:defRPr/>
            </a:pPr>
            <a:r>
              <a:rPr lang="en-US" dirty="0">
                <a:latin typeface="Arial" panose="020B0604020202020204" pitchFamily="34" charset="0"/>
                <a:cs typeface="Arial" panose="020B0604020202020204" pitchFamily="34" charset="0"/>
              </a:rPr>
              <a:t>Feature is collection of stories. A feature is typically 2-4 weeks in duration</a:t>
            </a:r>
          </a:p>
          <a:p>
            <a:pPr>
              <a:lnSpc>
                <a:spcPct val="150000"/>
              </a:lnSpc>
              <a:buFont typeface="Arial" charset="0"/>
              <a:buChar char="•"/>
              <a:defRPr/>
            </a:pPr>
            <a:r>
              <a:rPr lang="en-US" dirty="0">
                <a:latin typeface="Arial" panose="020B0604020202020204" pitchFamily="34" charset="0"/>
                <a:cs typeface="Arial" panose="020B0604020202020204" pitchFamily="34" charset="0"/>
              </a:rPr>
              <a:t>User-story is smallest unit of requirement created from features. A user-story is typically less than a week in duration</a:t>
            </a:r>
          </a:p>
          <a:p>
            <a:pPr>
              <a:lnSpc>
                <a:spcPct val="150000"/>
              </a:lnSpc>
              <a:buFont typeface="Arial" charset="0"/>
              <a:buChar char="•"/>
              <a:defRPr/>
            </a:pPr>
            <a:r>
              <a:rPr lang="en-US" dirty="0">
                <a:latin typeface="Arial" panose="020B0604020202020204" pitchFamily="34" charset="0"/>
                <a:cs typeface="Arial" panose="020B0604020202020204" pitchFamily="34" charset="0"/>
              </a:rPr>
              <a:t>Task are smallest unit of executable items which team members assign to themselves to complete a user story. A task is typically of 8 hours in duration </a:t>
            </a:r>
          </a:p>
          <a:p>
            <a:pPr lvl="0">
              <a:lnSpc>
                <a:spcPct val="150000"/>
              </a:lnSpc>
              <a:buFont typeface="Arial" charset="0"/>
              <a:buChar char="•"/>
              <a:defRPr/>
            </a:pPr>
            <a:r>
              <a:rPr lang="en-US" dirty="0">
                <a:latin typeface="Arial" panose="020B0604020202020204" pitchFamily="34" charset="0"/>
                <a:ea typeface="Verdana"/>
                <a:cs typeface="Arial" panose="020B0604020202020204" pitchFamily="34" charset="0"/>
                <a:sym typeface="Verdana"/>
              </a:rPr>
              <a:t>A group of related user stories is known as </a:t>
            </a:r>
            <a:r>
              <a:rPr lang="en-US" dirty="0">
                <a:solidFill>
                  <a:srgbClr val="CC0000"/>
                </a:solidFill>
                <a:latin typeface="Arial" panose="020B0604020202020204" pitchFamily="34" charset="0"/>
                <a:ea typeface="Verdana"/>
                <a:cs typeface="Arial" panose="020B0604020202020204" pitchFamily="34" charset="0"/>
                <a:sym typeface="Verdana"/>
              </a:rPr>
              <a:t>theme</a:t>
            </a:r>
            <a:r>
              <a:rPr lang="en-US" dirty="0">
                <a:latin typeface="Arial" panose="020B0604020202020204" pitchFamily="34" charset="0"/>
                <a:ea typeface="Verdana"/>
                <a:cs typeface="Arial" panose="020B0604020202020204" pitchFamily="34" charset="0"/>
                <a:sym typeface="Verdana"/>
              </a:rPr>
              <a:t> </a:t>
            </a:r>
          </a:p>
          <a:p>
            <a:pPr>
              <a:lnSpc>
                <a:spcPct val="150000"/>
              </a:lnSpc>
              <a:buFont typeface="Arial" charset="0"/>
              <a:buChar char="•"/>
              <a:defRPr/>
            </a:pPr>
            <a:endParaRPr lang="en-US" dirty="0">
              <a:latin typeface="Arial" panose="020B0604020202020204" pitchFamily="34" charset="0"/>
              <a:cs typeface="Arial" panose="020B0604020202020204" pitchFamily="34" charset="0"/>
            </a:endParaRPr>
          </a:p>
        </p:txBody>
      </p:sp>
      <p:sp>
        <p:nvSpPr>
          <p:cNvPr id="340997" name="Slide Number Placeholder 6"/>
          <p:cNvSpPr>
            <a:spLocks noGrp="1"/>
          </p:cNvSpPr>
          <p:nvPr>
            <p:ph type="sldNum" sz="quarter" idx="14"/>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52E948-899E-45BE-949E-B806EDDC7FBF}" type="slidenum">
              <a:rPr lang="en-US" altLang="en-US" smtClean="0"/>
              <a:pPr/>
              <a:t>42</a:t>
            </a:fld>
            <a:endParaRPr lang="en-US" altLang="en-US"/>
          </a:p>
        </p:txBody>
      </p:sp>
    </p:spTree>
    <p:extLst>
      <p:ext uri="{BB962C8B-B14F-4D97-AF65-F5344CB8AC3E}">
        <p14:creationId xmlns:p14="http://schemas.microsoft.com/office/powerpoint/2010/main" val="2773551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I.N.V.E.S.T Model of User Story </a:t>
            </a:r>
            <a:endParaRPr lang="en-US" dirty="0"/>
          </a:p>
        </p:txBody>
      </p:sp>
      <p:sp>
        <p:nvSpPr>
          <p:cNvPr id="3" name="Content Placeholder 2"/>
          <p:cNvSpPr>
            <a:spLocks noGrp="1"/>
          </p:cNvSpPr>
          <p:nvPr>
            <p:ph idx="1"/>
          </p:nvPr>
        </p:nvSpPr>
        <p:spPr/>
        <p:txBody>
          <a:bodyPr/>
          <a:lstStyle/>
          <a:p>
            <a:pPr marL="0" indent="0">
              <a:spcBef>
                <a:spcPts val="0"/>
              </a:spcBef>
              <a:spcAft>
                <a:spcPts val="0"/>
              </a:spcAft>
              <a:buClr>
                <a:srgbClr val="CC0000"/>
              </a:buClr>
              <a:buSzPct val="25000"/>
              <a:buNone/>
            </a:pPr>
            <a:r>
              <a:rPr lang="en-US" b="1" dirty="0">
                <a:solidFill>
                  <a:srgbClr val="CC0000"/>
                </a:solidFill>
                <a:latin typeface="Verdana"/>
                <a:ea typeface="Verdana"/>
                <a:cs typeface="Verdana"/>
                <a:sym typeface="Verdana"/>
              </a:rPr>
              <a:t>I</a:t>
            </a:r>
            <a:r>
              <a:rPr lang="en-US" dirty="0">
                <a:solidFill>
                  <a:srgbClr val="000000"/>
                </a:solidFill>
                <a:latin typeface="Verdana"/>
                <a:ea typeface="Verdana"/>
                <a:cs typeface="Verdana"/>
                <a:sym typeface="Verdana"/>
              </a:rPr>
              <a:t>  – Independent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N</a:t>
            </a:r>
            <a:r>
              <a:rPr lang="en-US" dirty="0">
                <a:solidFill>
                  <a:srgbClr val="000000"/>
                </a:solidFill>
                <a:latin typeface="Verdana"/>
                <a:ea typeface="Verdana"/>
                <a:cs typeface="Verdana"/>
                <a:sym typeface="Verdana"/>
              </a:rPr>
              <a:t> – Negotiable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V</a:t>
            </a:r>
            <a:r>
              <a:rPr lang="en-US" dirty="0">
                <a:solidFill>
                  <a:srgbClr val="000000"/>
                </a:solidFill>
                <a:latin typeface="Verdana"/>
                <a:ea typeface="Verdana"/>
                <a:cs typeface="Verdana"/>
                <a:sym typeface="Verdana"/>
              </a:rPr>
              <a:t> – Valuable to users / customers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E</a:t>
            </a:r>
            <a:r>
              <a:rPr lang="en-US" dirty="0">
                <a:solidFill>
                  <a:srgbClr val="000000"/>
                </a:solidFill>
                <a:latin typeface="Verdana"/>
                <a:ea typeface="Verdana"/>
                <a:cs typeface="Verdana"/>
                <a:sym typeface="Verdana"/>
              </a:rPr>
              <a:t> – </a:t>
            </a:r>
            <a:r>
              <a:rPr lang="en-US" dirty="0" err="1">
                <a:solidFill>
                  <a:srgbClr val="000000"/>
                </a:solidFill>
                <a:latin typeface="Verdana"/>
                <a:ea typeface="Verdana"/>
                <a:cs typeface="Verdana"/>
                <a:sym typeface="Verdana"/>
              </a:rPr>
              <a:t>Estimatable</a:t>
            </a:r>
            <a:r>
              <a:rPr lang="en-US" dirty="0">
                <a:solidFill>
                  <a:srgbClr val="000000"/>
                </a:solidFill>
                <a:latin typeface="Verdana"/>
                <a:ea typeface="Verdana"/>
                <a:cs typeface="Verdana"/>
                <a:sym typeface="Verdana"/>
              </a:rPr>
              <a:t>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S</a:t>
            </a:r>
            <a:r>
              <a:rPr lang="en-US" dirty="0">
                <a:solidFill>
                  <a:srgbClr val="000000"/>
                </a:solidFill>
                <a:latin typeface="Verdana"/>
                <a:ea typeface="Verdana"/>
                <a:cs typeface="Verdana"/>
                <a:sym typeface="Verdana"/>
              </a:rPr>
              <a:t> – Small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T</a:t>
            </a:r>
            <a:r>
              <a:rPr lang="en-US" dirty="0">
                <a:solidFill>
                  <a:srgbClr val="000000"/>
                </a:solidFill>
                <a:latin typeface="Verdana"/>
                <a:ea typeface="Verdana"/>
                <a:cs typeface="Verdana"/>
                <a:sym typeface="Verdana"/>
              </a:rPr>
              <a:t> – Testable </a:t>
            </a:r>
          </a:p>
          <a:p>
            <a:pPr marL="0" indent="0">
              <a:buNone/>
            </a:pPr>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43</a:t>
            </a:fld>
            <a:endParaRPr lang="en-US"/>
          </a:p>
        </p:txBody>
      </p:sp>
    </p:spTree>
    <p:extLst>
      <p:ext uri="{BB962C8B-B14F-4D97-AF65-F5344CB8AC3E}">
        <p14:creationId xmlns:p14="http://schemas.microsoft.com/office/powerpoint/2010/main" val="2416762373"/>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Techniques to Identify User Stories</a:t>
            </a:r>
            <a:endParaRPr lang="en-US" dirty="0"/>
          </a:p>
        </p:txBody>
      </p:sp>
      <p:sp>
        <p:nvSpPr>
          <p:cNvPr id="346" name="Shape 34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spcBef>
                <a:spcPts val="0"/>
              </a:spcBef>
              <a:spcAft>
                <a:spcPts val="0"/>
              </a:spcAft>
              <a:buSzPct val="100000"/>
            </a:pPr>
            <a:r>
              <a:rPr lang="en-US" sz="3000" dirty="0">
                <a:solidFill>
                  <a:srgbClr val="000000"/>
                </a:solidFill>
                <a:latin typeface="Verdana"/>
                <a:ea typeface="Verdana"/>
                <a:cs typeface="Verdana"/>
                <a:sym typeface="Verdana"/>
              </a:rPr>
              <a:t>User interviews</a:t>
            </a:r>
          </a:p>
          <a:p>
            <a:pPr>
              <a:spcBef>
                <a:spcPts val="700"/>
              </a:spcBef>
              <a:spcAft>
                <a:spcPts val="0"/>
              </a:spcAft>
              <a:buSzPct val="100000"/>
            </a:pPr>
            <a:r>
              <a:rPr lang="en-US" sz="3000" dirty="0">
                <a:solidFill>
                  <a:srgbClr val="000000"/>
                </a:solidFill>
                <a:latin typeface="Verdana"/>
                <a:ea typeface="Verdana"/>
                <a:cs typeface="Verdana"/>
                <a:sym typeface="Verdana"/>
              </a:rPr>
              <a:t>Questionnaires </a:t>
            </a:r>
          </a:p>
          <a:p>
            <a:pPr>
              <a:spcBef>
                <a:spcPts val="700"/>
              </a:spcBef>
              <a:spcAft>
                <a:spcPts val="0"/>
              </a:spcAft>
              <a:buSzPct val="100000"/>
            </a:pPr>
            <a:r>
              <a:rPr lang="en-US" sz="3000" dirty="0">
                <a:solidFill>
                  <a:srgbClr val="000000"/>
                </a:solidFill>
                <a:latin typeface="Verdana"/>
                <a:ea typeface="Verdana"/>
                <a:cs typeface="Verdana"/>
                <a:sym typeface="Verdana"/>
              </a:rPr>
              <a:t>Observation</a:t>
            </a:r>
          </a:p>
          <a:p>
            <a:pPr>
              <a:spcBef>
                <a:spcPts val="700"/>
              </a:spcBef>
              <a:spcAft>
                <a:spcPts val="0"/>
              </a:spcAft>
              <a:buSzPct val="100000"/>
            </a:pPr>
            <a:r>
              <a:rPr lang="en-US" sz="3000" dirty="0">
                <a:solidFill>
                  <a:srgbClr val="000000"/>
                </a:solidFill>
                <a:latin typeface="Verdana"/>
                <a:ea typeface="Verdana"/>
                <a:cs typeface="Verdana"/>
                <a:sym typeface="Verdana"/>
              </a:rPr>
              <a:t>Story writing workshops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44</a:t>
            </a:fld>
            <a:endParaRPr lang="en-US"/>
          </a:p>
        </p:txBody>
      </p:sp>
    </p:spTree>
    <p:extLst>
      <p:ext uri="{BB962C8B-B14F-4D97-AF65-F5344CB8AC3E}">
        <p14:creationId xmlns:p14="http://schemas.microsoft.com/office/powerpoint/2010/main" val="3001609464"/>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Verdana"/>
                <a:ea typeface="Verdana"/>
                <a:cs typeface="Verdana"/>
                <a:sym typeface="Verdana"/>
              </a:rPr>
              <a:t>Exercise (User Story)</a:t>
            </a:r>
            <a:endParaRPr lang="en-US" dirty="0"/>
          </a:p>
        </p:txBody>
      </p:sp>
      <p:sp>
        <p:nvSpPr>
          <p:cNvPr id="2" name="Content Placeholder 1"/>
          <p:cNvSpPr>
            <a:spLocks noGrp="1"/>
          </p:cNvSpPr>
          <p:nvPr>
            <p:ph sz="quarter" idx="10"/>
          </p:nvPr>
        </p:nvSpPr>
        <p:spPr/>
        <p:txBody>
          <a:bodyPr/>
          <a:lstStyle/>
          <a:p>
            <a:pPr marL="571500" indent="-571500">
              <a:buClr>
                <a:srgbClr val="CC0000"/>
              </a:buClr>
              <a:buSzPct val="100000"/>
            </a:pPr>
            <a:r>
              <a:rPr lang="en-US" sz="4000" dirty="0">
                <a:latin typeface="Verdana"/>
                <a:ea typeface="Verdana"/>
                <a:cs typeface="Verdana"/>
                <a:sym typeface="Verdana"/>
              </a:rPr>
              <a:t>Accounting Application</a:t>
            </a:r>
          </a:p>
          <a:p>
            <a:pPr marL="571500" indent="-571500">
              <a:buClr>
                <a:srgbClr val="CC0000"/>
              </a:buClr>
              <a:buSzPct val="100000"/>
            </a:pPr>
            <a:r>
              <a:rPr lang="en-US" sz="4000" dirty="0">
                <a:latin typeface="Verdana"/>
                <a:ea typeface="Verdana"/>
                <a:cs typeface="Verdana"/>
                <a:sym typeface="Verdana"/>
              </a:rPr>
              <a:t>In a group write user stories. </a:t>
            </a:r>
          </a:p>
          <a:p>
            <a:pPr marL="571500" indent="-571500">
              <a:buClr>
                <a:srgbClr val="CC0000"/>
              </a:buClr>
              <a:buSzPct val="100000"/>
            </a:pPr>
            <a:r>
              <a:rPr lang="en-US" sz="4000" dirty="0">
                <a:latin typeface="Verdana"/>
                <a:ea typeface="Verdana"/>
                <a:cs typeface="Verdana"/>
                <a:sym typeface="Verdana"/>
              </a:rPr>
              <a:t>A story in a card.</a:t>
            </a:r>
            <a:endParaRPr lang="en-US" sz="3600" dirty="0">
              <a:latin typeface="Verdana"/>
              <a:ea typeface="Verdana"/>
              <a:cs typeface="Verdana"/>
              <a:sym typeface="Verdana"/>
            </a:endParaRPr>
          </a:p>
          <a:p>
            <a:pPr marL="571500" indent="-571500"/>
            <a:endParaRPr lang="en-US" sz="4000" dirty="0"/>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45</a:t>
            </a:fld>
            <a:endParaRPr lang="en-US"/>
          </a:p>
        </p:txBody>
      </p:sp>
    </p:spTree>
    <p:extLst>
      <p:ext uri="{BB962C8B-B14F-4D97-AF65-F5344CB8AC3E}">
        <p14:creationId xmlns:p14="http://schemas.microsoft.com/office/powerpoint/2010/main" val="2269224950"/>
      </p:ext>
    </p:extLst>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Day 2</a:t>
            </a:r>
          </a:p>
        </p:txBody>
      </p:sp>
      <p:sp>
        <p:nvSpPr>
          <p:cNvPr id="2" name="Subtitle 1">
            <a:extLst>
              <a:ext uri="{FF2B5EF4-FFF2-40B4-BE49-F238E27FC236}">
                <a16:creationId xmlns:a16="http://schemas.microsoft.com/office/drawing/2014/main" id="{32415FFE-EAF7-4557-82A5-D715D5F80A3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4144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Estimation</a:t>
            </a:r>
          </a:p>
        </p:txBody>
      </p:sp>
    </p:spTree>
    <p:extLst>
      <p:ext uri="{BB962C8B-B14F-4D97-AF65-F5344CB8AC3E}">
        <p14:creationId xmlns:p14="http://schemas.microsoft.com/office/powerpoint/2010/main" val="999519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Estimation </a:t>
            </a:r>
            <a:r>
              <a:rPr lang="en-US" dirty="0">
                <a:latin typeface="Verdana"/>
                <a:ea typeface="Verdana"/>
                <a:cs typeface="Verdana"/>
                <a:sym typeface="Verdana"/>
              </a:rPr>
              <a:t>S</a:t>
            </a:r>
            <a:r>
              <a:rPr lang="en-US" dirty="0">
                <a:solidFill>
                  <a:srgbClr val="000000"/>
                </a:solidFill>
                <a:latin typeface="Verdana"/>
                <a:ea typeface="Verdana"/>
                <a:cs typeface="Verdana"/>
                <a:sym typeface="Verdana"/>
              </a:rPr>
              <a:t>cale </a:t>
            </a:r>
            <a:endParaRPr lang="en-US" dirty="0"/>
          </a:p>
        </p:txBody>
      </p:sp>
      <p:sp>
        <p:nvSpPr>
          <p:cNvPr id="376" name="Shape 37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Complexity assessment is never in arithmetic progression</a:t>
            </a:r>
          </a:p>
          <a:p>
            <a:pPr>
              <a:buClr>
                <a:srgbClr val="CC0000"/>
              </a:buClr>
              <a:buSzPct val="100000"/>
            </a:pPr>
            <a:r>
              <a:rPr lang="en-US" sz="3000" dirty="0">
                <a:solidFill>
                  <a:srgbClr val="000000"/>
                </a:solidFill>
                <a:latin typeface="Verdana"/>
                <a:ea typeface="Verdana"/>
                <a:cs typeface="Verdana"/>
                <a:sym typeface="Verdana"/>
              </a:rPr>
              <a:t>0,1,2,3,5 and 8  (Fibonacci/</a:t>
            </a:r>
            <a:r>
              <a:rPr lang="en-US" sz="3000" dirty="0" err="1">
                <a:solidFill>
                  <a:srgbClr val="000000"/>
                </a:solidFill>
                <a:latin typeface="Verdana"/>
                <a:ea typeface="Verdana"/>
                <a:cs typeface="Verdana"/>
                <a:sym typeface="Verdana"/>
              </a:rPr>
              <a:t>Hemchandra</a:t>
            </a:r>
            <a:r>
              <a:rPr lang="en-US" sz="3000" dirty="0">
                <a:solidFill>
                  <a:srgbClr val="000000"/>
                </a:solidFill>
                <a:latin typeface="Verdana"/>
                <a:ea typeface="Verdana"/>
                <a:cs typeface="Verdana"/>
                <a:sym typeface="Verdana"/>
              </a:rPr>
              <a:t> series) </a:t>
            </a:r>
          </a:p>
          <a:p>
            <a:pPr>
              <a:spcBef>
                <a:spcPts val="700"/>
              </a:spcBef>
              <a:buClr>
                <a:srgbClr val="CC0000"/>
              </a:buClr>
              <a:buSzPct val="100000"/>
            </a:pPr>
            <a:r>
              <a:rPr lang="en-US" sz="3000" dirty="0">
                <a:solidFill>
                  <a:srgbClr val="000000"/>
                </a:solidFill>
                <a:latin typeface="Verdana"/>
                <a:ea typeface="Verdana"/>
                <a:cs typeface="Verdana"/>
                <a:sym typeface="Verdana"/>
              </a:rPr>
              <a:t>1,2,4 and 8 (Geometrical increase)</a:t>
            </a:r>
          </a:p>
          <a:p>
            <a:pPr>
              <a:spcBef>
                <a:spcPts val="700"/>
              </a:spcBef>
              <a:buClr>
                <a:srgbClr val="CC0000"/>
              </a:buClr>
              <a:buSzPct val="100000"/>
            </a:pPr>
            <a:r>
              <a:rPr lang="en-US" sz="3000" dirty="0">
                <a:solidFill>
                  <a:srgbClr val="000000"/>
                </a:solidFill>
                <a:latin typeface="Verdana"/>
                <a:ea typeface="Verdana"/>
                <a:cs typeface="Verdana"/>
                <a:sym typeface="Verdana"/>
              </a:rPr>
              <a:t>Fruit Size</a:t>
            </a:r>
          </a:p>
          <a:p>
            <a:pPr>
              <a:spcBef>
                <a:spcPts val="700"/>
              </a:spcBef>
              <a:buClr>
                <a:srgbClr val="CC0000"/>
              </a:buClr>
              <a:buSzPct val="100000"/>
            </a:pPr>
            <a:r>
              <a:rPr lang="en-US" sz="3000" dirty="0">
                <a:solidFill>
                  <a:srgbClr val="000000"/>
                </a:solidFill>
                <a:latin typeface="Verdana"/>
                <a:ea typeface="Verdana"/>
                <a:cs typeface="Verdana"/>
                <a:sym typeface="Verdana"/>
              </a:rPr>
              <a:t>T Shirt Size</a:t>
            </a:r>
          </a:p>
          <a:p>
            <a:pPr marL="0" indent="0">
              <a:spcBef>
                <a:spcPts val="700"/>
              </a:spcBef>
              <a:buClr>
                <a:srgbClr val="CC0000"/>
              </a:buClr>
              <a:buSzPct val="100000"/>
              <a:buNone/>
            </a:pPr>
            <a:endParaRPr lang="en-US" sz="3000" dirty="0">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48</a:t>
            </a:fld>
            <a:endParaRPr lang="en-US"/>
          </a:p>
        </p:txBody>
      </p:sp>
    </p:spTree>
    <p:extLst>
      <p:ext uri="{BB962C8B-B14F-4D97-AF65-F5344CB8AC3E}">
        <p14:creationId xmlns:p14="http://schemas.microsoft.com/office/powerpoint/2010/main" val="3283073156"/>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Most Common Techniques </a:t>
            </a:r>
            <a:endParaRPr lang="en-US" dirty="0"/>
          </a:p>
        </p:txBody>
      </p:sp>
      <p:sp>
        <p:nvSpPr>
          <p:cNvPr id="3" name="Content Placeholder 2"/>
          <p:cNvSpPr>
            <a:spLocks noGrp="1"/>
          </p:cNvSpPr>
          <p:nvPr>
            <p:ph idx="1"/>
          </p:nvPr>
        </p:nvSpPr>
        <p:spPr/>
        <p:txBody>
          <a:bodyPr>
            <a:normAutofit/>
          </a:bodyPr>
          <a:lstStyle/>
          <a:p>
            <a:pPr>
              <a:spcBef>
                <a:spcPts val="700"/>
              </a:spcBef>
              <a:buClr>
                <a:srgbClr val="CC0000"/>
              </a:buClr>
              <a:buSzPct val="100000"/>
            </a:pPr>
            <a:r>
              <a:rPr lang="en-US" sz="2000" dirty="0">
                <a:latin typeface="Verdana"/>
                <a:ea typeface="Verdana"/>
                <a:cs typeface="Verdana"/>
                <a:sym typeface="Verdana"/>
              </a:rPr>
              <a:t>Wideband Delphi</a:t>
            </a:r>
          </a:p>
          <a:p>
            <a:pPr>
              <a:spcBef>
                <a:spcPts val="700"/>
              </a:spcBef>
              <a:buClr>
                <a:srgbClr val="CC0000"/>
              </a:buClr>
              <a:buSzPct val="100000"/>
            </a:pPr>
            <a:r>
              <a:rPr lang="en-US" sz="2000" dirty="0">
                <a:latin typeface="Verdana"/>
                <a:ea typeface="Verdana"/>
                <a:cs typeface="Verdana"/>
                <a:sym typeface="Verdana"/>
              </a:rPr>
              <a:t>Relative Size Estimation</a:t>
            </a:r>
          </a:p>
          <a:p>
            <a:pPr>
              <a:spcBef>
                <a:spcPts val="700"/>
              </a:spcBef>
              <a:buClr>
                <a:srgbClr val="CC0000"/>
              </a:buClr>
              <a:buSzPct val="100000"/>
            </a:pPr>
            <a:r>
              <a:rPr lang="en-US" sz="2000" dirty="0">
                <a:latin typeface="Verdana"/>
                <a:ea typeface="Verdana"/>
                <a:cs typeface="Verdana"/>
                <a:sym typeface="Verdana"/>
              </a:rPr>
              <a:t>Planning Poker</a:t>
            </a:r>
          </a:p>
          <a:p>
            <a:pPr>
              <a:spcBef>
                <a:spcPts val="700"/>
              </a:spcBef>
              <a:buClr>
                <a:srgbClr val="CC0000"/>
              </a:buClr>
              <a:buSzPct val="100000"/>
            </a:pPr>
            <a:r>
              <a:rPr lang="en-US" sz="2000" dirty="0">
                <a:latin typeface="Verdana"/>
                <a:ea typeface="Verdana"/>
                <a:cs typeface="Verdana"/>
                <a:sym typeface="Verdana"/>
              </a:rPr>
              <a:t>Mute Mapping</a:t>
            </a:r>
          </a:p>
          <a:p>
            <a:pPr>
              <a:spcBef>
                <a:spcPts val="700"/>
              </a:spcBef>
              <a:buClr>
                <a:srgbClr val="CC0000"/>
              </a:buClr>
              <a:buSzPct val="100000"/>
            </a:pPr>
            <a:endParaRPr lang="en-US" sz="2000" dirty="0">
              <a:latin typeface="Verdana"/>
              <a:ea typeface="Verdana"/>
              <a:cs typeface="Verdana"/>
              <a:sym typeface="Verdana"/>
            </a:endParaRPr>
          </a:p>
          <a:p>
            <a:pPr marL="0" indent="0">
              <a:buClr>
                <a:srgbClr val="CC0000"/>
              </a:buClr>
              <a:buSzPct val="100000"/>
              <a:buNone/>
            </a:pPr>
            <a:r>
              <a:rPr lang="en-US" sz="2000" b="1" dirty="0">
                <a:latin typeface="Verdana"/>
                <a:ea typeface="Verdana"/>
                <a:cs typeface="Verdana"/>
                <a:sym typeface="Verdana"/>
              </a:rPr>
              <a:t>You Use either or any combination of below techniques to above methods.</a:t>
            </a:r>
          </a:p>
          <a:p>
            <a:pPr>
              <a:buClr>
                <a:srgbClr val="CC0000"/>
              </a:buClr>
              <a:buSzPct val="100000"/>
            </a:pPr>
            <a:r>
              <a:rPr lang="en-US" sz="2000" dirty="0">
                <a:latin typeface="Verdana"/>
                <a:ea typeface="Verdana"/>
                <a:cs typeface="Verdana"/>
                <a:sym typeface="Verdana"/>
              </a:rPr>
              <a:t>Expert Judgement </a:t>
            </a:r>
          </a:p>
          <a:p>
            <a:pPr>
              <a:spcBef>
                <a:spcPts val="700"/>
              </a:spcBef>
              <a:buClr>
                <a:srgbClr val="CC0000"/>
              </a:buClr>
              <a:buSzPct val="100000"/>
            </a:pPr>
            <a:r>
              <a:rPr lang="en-US" sz="2000" dirty="0">
                <a:latin typeface="Verdana"/>
                <a:ea typeface="Verdana"/>
                <a:cs typeface="Verdana"/>
                <a:sym typeface="Verdana"/>
              </a:rPr>
              <a:t>Analogy </a:t>
            </a:r>
          </a:p>
          <a:p>
            <a:pPr>
              <a:spcBef>
                <a:spcPts val="700"/>
              </a:spcBef>
              <a:buClr>
                <a:srgbClr val="CC0000"/>
              </a:buClr>
              <a:buSzPct val="100000"/>
            </a:pPr>
            <a:r>
              <a:rPr lang="en-US" sz="2000" dirty="0">
                <a:latin typeface="Verdana"/>
                <a:ea typeface="Verdana"/>
                <a:cs typeface="Verdana"/>
                <a:sym typeface="Verdana"/>
              </a:rPr>
              <a:t>Bottom Up</a:t>
            </a:r>
          </a:p>
          <a:p>
            <a:pPr>
              <a:spcBef>
                <a:spcPts val="700"/>
              </a:spcBef>
              <a:buClr>
                <a:srgbClr val="CC0000"/>
              </a:buClr>
              <a:buSzPct val="100000"/>
            </a:pPr>
            <a:r>
              <a:rPr lang="en-US" sz="2000" dirty="0">
                <a:latin typeface="Verdana"/>
                <a:ea typeface="Verdana"/>
                <a:cs typeface="Verdana"/>
                <a:sym typeface="Verdana"/>
              </a:rPr>
              <a:t>Top Down</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49</a:t>
            </a:fld>
            <a:endParaRPr lang="en-US"/>
          </a:p>
        </p:txBody>
      </p:sp>
    </p:spTree>
    <p:extLst>
      <p:ext uri="{BB962C8B-B14F-4D97-AF65-F5344CB8AC3E}">
        <p14:creationId xmlns:p14="http://schemas.microsoft.com/office/powerpoint/2010/main" val="67407418"/>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Working Time</a:t>
            </a:r>
          </a:p>
          <a:p>
            <a:r>
              <a:rPr lang="en-US" sz="2400" dirty="0"/>
              <a:t>Break Time</a:t>
            </a:r>
          </a:p>
          <a:p>
            <a:r>
              <a:rPr lang="en-US" sz="2400" dirty="0"/>
              <a:t>Electronics</a:t>
            </a:r>
          </a:p>
          <a:p>
            <a:r>
              <a:rPr lang="en-US" sz="2400" dirty="0"/>
              <a:t>Corner Talk</a:t>
            </a:r>
          </a:p>
          <a:p>
            <a:r>
              <a:rPr lang="en-US" sz="2400" dirty="0"/>
              <a:t>Group Exercises</a:t>
            </a:r>
          </a:p>
          <a:p>
            <a:r>
              <a:rPr lang="en-US" sz="2400" dirty="0"/>
              <a:t>Participation</a:t>
            </a:r>
          </a:p>
          <a:p>
            <a:r>
              <a:rPr lang="en-US" sz="2400" dirty="0"/>
              <a:t>Our Values (for this project)</a:t>
            </a:r>
          </a:p>
          <a:p>
            <a:pPr lvl="1"/>
            <a:r>
              <a:rPr lang="en-US" sz="2400" dirty="0"/>
              <a:t>Focus</a:t>
            </a:r>
          </a:p>
          <a:p>
            <a:pPr lvl="1"/>
            <a:r>
              <a:rPr lang="en-US" sz="2400" dirty="0"/>
              <a:t>Communication</a:t>
            </a:r>
          </a:p>
          <a:p>
            <a:pPr lvl="1"/>
            <a:r>
              <a:rPr lang="en-US" sz="2400" dirty="0"/>
              <a:t>Respect</a:t>
            </a:r>
          </a:p>
          <a:p>
            <a:pPr lvl="1"/>
            <a:r>
              <a:rPr lang="en-US" sz="2400" dirty="0"/>
              <a:t>Openness</a:t>
            </a:r>
          </a:p>
          <a:p>
            <a:pPr lvl="1"/>
            <a:r>
              <a:rPr lang="en-US" sz="2400" dirty="0"/>
              <a:t>Courage</a:t>
            </a:r>
          </a:p>
          <a:p>
            <a:endParaRPr lang="en-US" dirty="0"/>
          </a:p>
        </p:txBody>
      </p:sp>
      <p:sp>
        <p:nvSpPr>
          <p:cNvPr id="3" name="Title 2"/>
          <p:cNvSpPr>
            <a:spLocks noGrp="1"/>
          </p:cNvSpPr>
          <p:nvPr>
            <p:ph type="title"/>
          </p:nvPr>
        </p:nvSpPr>
        <p:spPr/>
        <p:txBody>
          <a:bodyPr/>
          <a:lstStyle/>
          <a:p>
            <a:r>
              <a:rPr lang="en-US" dirty="0"/>
              <a:t>Working Agreements</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5</a:t>
            </a:fld>
            <a:endParaRPr lang="en-US"/>
          </a:p>
        </p:txBody>
      </p:sp>
      <p:sp>
        <p:nvSpPr>
          <p:cNvPr id="5" name="&quot;No&quot; Symbol 4"/>
          <p:cNvSpPr/>
          <p:nvPr/>
        </p:nvSpPr>
        <p:spPr>
          <a:xfrm>
            <a:off x="2438400" y="2209800"/>
            <a:ext cx="381000" cy="3810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p:cNvSpPr/>
          <p:nvPr/>
        </p:nvSpPr>
        <p:spPr>
          <a:xfrm>
            <a:off x="3505200" y="2667000"/>
            <a:ext cx="1981200" cy="762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Everybody</a:t>
            </a:r>
          </a:p>
        </p:txBody>
      </p:sp>
      <p:pic>
        <p:nvPicPr>
          <p:cNvPr id="8" name="Picture 7"/>
          <p:cNvPicPr>
            <a:picLocks noChangeAspect="1"/>
          </p:cNvPicPr>
          <p:nvPr/>
        </p:nvPicPr>
        <p:blipFill>
          <a:blip r:embed="rId2"/>
          <a:stretch>
            <a:fillRect/>
          </a:stretch>
        </p:blipFill>
        <p:spPr>
          <a:xfrm>
            <a:off x="3810000" y="4112225"/>
            <a:ext cx="4863504" cy="2143970"/>
          </a:xfrm>
          <a:prstGeom prst="rect">
            <a:avLst/>
          </a:prstGeom>
        </p:spPr>
      </p:pic>
    </p:spTree>
    <p:extLst>
      <p:ext uri="{BB962C8B-B14F-4D97-AF65-F5344CB8AC3E}">
        <p14:creationId xmlns:p14="http://schemas.microsoft.com/office/powerpoint/2010/main" val="3917745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ts val="700"/>
              </a:spcBef>
              <a:buClr>
                <a:srgbClr val="CC0000"/>
              </a:buClr>
              <a:buSzPct val="100000"/>
            </a:pPr>
            <a:r>
              <a:rPr lang="en-US" sz="2400" dirty="0">
                <a:latin typeface="Verdana"/>
                <a:ea typeface="Verdana"/>
                <a:cs typeface="Verdana"/>
                <a:sym typeface="Verdana"/>
              </a:rPr>
              <a:t>Estimation of work happens in story points.</a:t>
            </a:r>
          </a:p>
          <a:p>
            <a:pPr>
              <a:spcBef>
                <a:spcPts val="700"/>
              </a:spcBef>
              <a:buClr>
                <a:srgbClr val="CC0000"/>
              </a:buClr>
              <a:buSzPct val="100000"/>
            </a:pPr>
            <a:r>
              <a:rPr lang="en-US" sz="2400" b="1" dirty="0">
                <a:solidFill>
                  <a:schemeClr val="accent2"/>
                </a:solidFill>
                <a:latin typeface="Verdana"/>
                <a:ea typeface="Verdana"/>
                <a:cs typeface="Verdana"/>
                <a:sym typeface="Verdana"/>
              </a:rPr>
              <a:t>User Story # Story Points</a:t>
            </a:r>
          </a:p>
          <a:p>
            <a:pPr>
              <a:spcBef>
                <a:spcPts val="700"/>
              </a:spcBef>
              <a:buClr>
                <a:srgbClr val="CC0000"/>
              </a:buClr>
              <a:buSzPct val="100000"/>
            </a:pPr>
            <a:r>
              <a:rPr lang="en-US" sz="2400" dirty="0">
                <a:latin typeface="Verdana"/>
                <a:ea typeface="Verdana"/>
                <a:cs typeface="Verdana"/>
                <a:sym typeface="Verdana"/>
              </a:rPr>
              <a:t>Do not estimate durations but complexity</a:t>
            </a:r>
          </a:p>
          <a:p>
            <a:pPr>
              <a:spcBef>
                <a:spcPts val="700"/>
              </a:spcBef>
              <a:buClr>
                <a:srgbClr val="CC0000"/>
              </a:buClr>
              <a:buSzPct val="100000"/>
            </a:pPr>
            <a:r>
              <a:rPr lang="en-US" sz="2400" dirty="0">
                <a:latin typeface="Verdana"/>
                <a:ea typeface="Verdana"/>
                <a:cs typeface="Verdana"/>
                <a:sym typeface="Verdana"/>
              </a:rPr>
              <a:t>Visualize complexity in terms of # of steps, volume, # of dependencies etc.</a:t>
            </a:r>
          </a:p>
          <a:p>
            <a:pPr>
              <a:spcBef>
                <a:spcPts val="700"/>
              </a:spcBef>
              <a:buClr>
                <a:srgbClr val="CC0000"/>
              </a:buClr>
              <a:buSzPct val="100000"/>
            </a:pPr>
            <a:r>
              <a:rPr lang="en-US" sz="2400" dirty="0">
                <a:latin typeface="Verdana"/>
                <a:ea typeface="Verdana"/>
                <a:cs typeface="Verdana"/>
                <a:sym typeface="Verdana"/>
              </a:rPr>
              <a:t>Duration cannot be estimated till the time we know the detail of user story. It happens in sprint planning.</a:t>
            </a:r>
          </a:p>
          <a:p>
            <a:pPr>
              <a:spcBef>
                <a:spcPts val="700"/>
              </a:spcBef>
              <a:buClr>
                <a:srgbClr val="CC0000"/>
              </a:buClr>
              <a:buSzPct val="100000"/>
            </a:pPr>
            <a:r>
              <a:rPr lang="en-US" sz="2400" dirty="0">
                <a:latin typeface="Verdana"/>
                <a:ea typeface="Verdana"/>
                <a:cs typeface="Verdana"/>
                <a:sym typeface="Verdana"/>
              </a:rPr>
              <a:t>Simple things can take more time and vice versa.</a:t>
            </a:r>
          </a:p>
          <a:p>
            <a:endParaRPr lang="en-US" sz="2400" dirty="0"/>
          </a:p>
        </p:txBody>
      </p:sp>
      <p:sp>
        <p:nvSpPr>
          <p:cNvPr id="3" name="Title 2"/>
          <p:cNvSpPr>
            <a:spLocks noGrp="1"/>
          </p:cNvSpPr>
          <p:nvPr>
            <p:ph type="title"/>
          </p:nvPr>
        </p:nvSpPr>
        <p:spPr/>
        <p:txBody>
          <a:bodyPr/>
          <a:lstStyle/>
          <a:p>
            <a:r>
              <a:rPr lang="en-US" dirty="0"/>
              <a:t>Output of Estimation Workshop</a:t>
            </a: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50</a:t>
            </a:fld>
            <a:endParaRPr lang="en-US"/>
          </a:p>
        </p:txBody>
      </p:sp>
    </p:spTree>
    <p:extLst>
      <p:ext uri="{BB962C8B-B14F-4D97-AF65-F5344CB8AC3E}">
        <p14:creationId xmlns:p14="http://schemas.microsoft.com/office/powerpoint/2010/main" val="275836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Story points to schedule </a:t>
            </a:r>
            <a:endParaRPr lang="en-US" dirty="0"/>
          </a:p>
        </p:txBody>
      </p:sp>
      <p:sp>
        <p:nvSpPr>
          <p:cNvPr id="400" name="Shape 40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dirty="0">
                <a:solidFill>
                  <a:srgbClr val="000000"/>
                </a:solidFill>
                <a:latin typeface="Verdana"/>
                <a:ea typeface="Verdana"/>
                <a:cs typeface="Verdana"/>
                <a:sym typeface="Verdana"/>
              </a:rPr>
              <a:t>Understand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Velocity,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Duration,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Elapsed time,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Productivity,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Availability of resource, </a:t>
            </a:r>
          </a:p>
          <a:p>
            <a:pPr>
              <a:spcBef>
                <a:spcPts val="0"/>
              </a:spcBef>
              <a:spcAft>
                <a:spcPts val="0"/>
              </a:spcAft>
              <a:buClr>
                <a:srgbClr val="CC0000"/>
              </a:buClr>
              <a:buSzPct val="100000"/>
            </a:pPr>
            <a:r>
              <a:rPr lang="en-US" sz="3000" dirty="0">
                <a:solidFill>
                  <a:srgbClr val="000000"/>
                </a:solidFill>
                <a:latin typeface="Verdana"/>
                <a:ea typeface="Verdana"/>
                <a:cs typeface="Verdana"/>
                <a:sym typeface="Verdana"/>
              </a:rPr>
              <a:t>IEH (ideal engineering hours) </a:t>
            </a:r>
          </a:p>
          <a:p>
            <a:pPr marL="0" indent="0">
              <a:spcBef>
                <a:spcPts val="0"/>
              </a:spcBef>
              <a:spcAft>
                <a:spcPts val="0"/>
              </a:spcAft>
              <a:buClr>
                <a:srgbClr val="CC0000"/>
              </a:buClr>
              <a:buSzPct val="100000"/>
              <a:buNone/>
            </a:pPr>
            <a:endParaRPr lang="en-US" sz="3000" dirty="0">
              <a:solidFill>
                <a:srgbClr val="000000"/>
              </a:solidFill>
              <a:latin typeface="Verdana"/>
              <a:ea typeface="Verdana"/>
              <a:cs typeface="Verdana"/>
              <a:sym typeface="Verdana"/>
            </a:endParaRPr>
          </a:p>
          <a:p>
            <a:pPr marL="0" indent="0">
              <a:spcBef>
                <a:spcPts val="0"/>
              </a:spcBef>
              <a:spcAft>
                <a:spcPts val="0"/>
              </a:spcAft>
              <a:buClr>
                <a:srgbClr val="CC0000"/>
              </a:buClr>
              <a:buSzPct val="100000"/>
              <a:buNone/>
            </a:pPr>
            <a:r>
              <a:rPr lang="en-US" sz="3000" dirty="0">
                <a:solidFill>
                  <a:srgbClr val="000000"/>
                </a:solidFill>
                <a:latin typeface="Verdana"/>
                <a:ea typeface="Verdana"/>
                <a:cs typeface="Verdana"/>
                <a:sym typeface="Verdana"/>
              </a:rPr>
              <a:t>Before you commit the schedule</a:t>
            </a:r>
          </a:p>
          <a:p>
            <a:pPr marL="0" indent="0">
              <a:spcBef>
                <a:spcPts val="0"/>
              </a:spcBef>
              <a:spcAft>
                <a:spcPts val="0"/>
              </a:spcAft>
              <a:buClr>
                <a:srgbClr val="CC0000"/>
              </a:buClr>
              <a:buSzPct val="100000"/>
              <a:buNone/>
            </a:pPr>
            <a:endParaRPr lang="en-US" sz="30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51</a:t>
            </a:fld>
            <a:endParaRPr lang="en-US"/>
          </a:p>
        </p:txBody>
      </p:sp>
    </p:spTree>
    <p:extLst>
      <p:ext uri="{BB962C8B-B14F-4D97-AF65-F5344CB8AC3E}">
        <p14:creationId xmlns:p14="http://schemas.microsoft.com/office/powerpoint/2010/main" val="2448434129"/>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 - Estimation</a:t>
            </a:r>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Mute Mapping</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52</a:t>
            </a:fld>
            <a:endParaRPr lang="en-US"/>
          </a:p>
        </p:txBody>
      </p:sp>
    </p:spTree>
    <p:extLst>
      <p:ext uri="{BB962C8B-B14F-4D97-AF65-F5344CB8AC3E}">
        <p14:creationId xmlns:p14="http://schemas.microsoft.com/office/powerpoint/2010/main" val="3232140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 - Estimation</a:t>
            </a:r>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Relative Size Estimation</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53</a:t>
            </a:fld>
            <a:endParaRPr lang="en-US"/>
          </a:p>
        </p:txBody>
      </p:sp>
    </p:spTree>
    <p:extLst>
      <p:ext uri="{BB962C8B-B14F-4D97-AF65-F5344CB8AC3E}">
        <p14:creationId xmlns:p14="http://schemas.microsoft.com/office/powerpoint/2010/main" val="3728985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Release Planning</a:t>
            </a:r>
          </a:p>
        </p:txBody>
      </p:sp>
      <p:sp>
        <p:nvSpPr>
          <p:cNvPr id="5" name="Content Placeholder 4"/>
          <p:cNvSpPr>
            <a:spLocks noGrp="1"/>
          </p:cNvSpPr>
          <p:nvPr>
            <p:ph idx="1"/>
          </p:nvPr>
        </p:nvSpPr>
        <p:spPr/>
        <p:txBody>
          <a:bodyPr/>
          <a:lstStyle/>
          <a:p>
            <a:r>
              <a:rPr lang="en-US" dirty="0"/>
              <a:t>After Completing Product Backlog Estimation</a:t>
            </a:r>
          </a:p>
          <a:p>
            <a:r>
              <a:rPr lang="en-US" dirty="0"/>
              <a:t>Define Release Goal</a:t>
            </a:r>
          </a:p>
          <a:p>
            <a:r>
              <a:rPr lang="en-US" dirty="0"/>
              <a:t>Determine MMF (Minimum Marketable Features)</a:t>
            </a:r>
          </a:p>
          <a:p>
            <a:r>
              <a:rPr lang="en-US" dirty="0"/>
              <a:t>Guess a velocity (velocity get stabilized after 4-6 sprints)</a:t>
            </a:r>
          </a:p>
          <a:p>
            <a:r>
              <a:rPr lang="en-US" dirty="0"/>
              <a:t>Determine Number of Sprints Required</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54</a:t>
            </a:fld>
            <a:endParaRPr lang="en-US"/>
          </a:p>
        </p:txBody>
      </p:sp>
    </p:spTree>
    <p:extLst>
      <p:ext uri="{BB962C8B-B14F-4D97-AF65-F5344CB8AC3E}">
        <p14:creationId xmlns:p14="http://schemas.microsoft.com/office/powerpoint/2010/main" val="949384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Verdana"/>
                <a:ea typeface="Verdana"/>
                <a:cs typeface="Verdana"/>
                <a:sym typeface="Verdana"/>
              </a:rPr>
              <a:t>Release Sprint</a:t>
            </a:r>
            <a:endParaRPr lang="en-US" dirty="0"/>
          </a:p>
        </p:txBody>
      </p:sp>
      <p:sp>
        <p:nvSpPr>
          <p:cNvPr id="855" name="Shape 855"/>
          <p:cNvSpPr txBox="1">
            <a:spLocks noGrp="1"/>
          </p:cNvSpPr>
          <p:nvPr>
            <p:ph type="body" idx="4294967295"/>
          </p:nvPr>
        </p:nvSpPr>
        <p:spPr>
          <a:xfrm>
            <a:off x="1789528" y="3962400"/>
            <a:ext cx="8421272" cy="2178050"/>
          </a:xfrm>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500"/>
              </a:spcBef>
              <a:spcAft>
                <a:spcPts val="0"/>
              </a:spcAft>
              <a:buClr>
                <a:srgbClr val="CC0000"/>
              </a:buClr>
              <a:buSzPct val="100000"/>
              <a:buNone/>
            </a:pPr>
            <a:r>
              <a:rPr lang="en-US" sz="2400" dirty="0">
                <a:solidFill>
                  <a:srgbClr val="000000"/>
                </a:solidFill>
                <a:latin typeface="Verdana"/>
                <a:ea typeface="Verdana"/>
                <a:cs typeface="Verdana"/>
                <a:sym typeface="Verdana"/>
              </a:rPr>
              <a:t>During a “release sprint”</a:t>
            </a:r>
          </a:p>
          <a:p>
            <a:pPr>
              <a:spcBef>
                <a:spcPts val="400"/>
              </a:spcBef>
              <a:buClr>
                <a:srgbClr val="CC0000"/>
              </a:buClr>
              <a:buSzPct val="100000"/>
            </a:pPr>
            <a:r>
              <a:rPr lang="en-US" sz="2000" dirty="0">
                <a:solidFill>
                  <a:srgbClr val="000000"/>
                </a:solidFill>
                <a:latin typeface="Verdana"/>
                <a:ea typeface="Verdana"/>
                <a:cs typeface="Verdana"/>
                <a:sym typeface="Verdana"/>
              </a:rPr>
              <a:t>No extra feature is added</a:t>
            </a:r>
          </a:p>
          <a:p>
            <a:pPr>
              <a:spcBef>
                <a:spcPts val="400"/>
              </a:spcBef>
              <a:buClr>
                <a:srgbClr val="CC0000"/>
              </a:buClr>
              <a:buSzPct val="100000"/>
            </a:pPr>
            <a:r>
              <a:rPr lang="en-US" sz="2000" dirty="0">
                <a:solidFill>
                  <a:srgbClr val="000000"/>
                </a:solidFill>
                <a:latin typeface="Verdana"/>
                <a:ea typeface="Verdana"/>
                <a:cs typeface="Verdana"/>
                <a:sym typeface="Verdana"/>
              </a:rPr>
              <a:t>Team prepares a product for release</a:t>
            </a:r>
          </a:p>
          <a:p>
            <a:pPr>
              <a:spcBef>
                <a:spcPts val="400"/>
              </a:spcBef>
              <a:buClr>
                <a:srgbClr val="CC0000"/>
              </a:buClr>
              <a:buSzPct val="100000"/>
            </a:pPr>
            <a:r>
              <a:rPr lang="en-US" sz="2000" dirty="0">
                <a:latin typeface="Verdana"/>
                <a:ea typeface="Verdana"/>
                <a:cs typeface="Verdana"/>
                <a:sym typeface="Verdana"/>
              </a:rPr>
              <a:t>Final system testing and fixing system issues</a:t>
            </a:r>
          </a:p>
          <a:p>
            <a:pPr>
              <a:spcBef>
                <a:spcPts val="400"/>
              </a:spcBef>
              <a:buClr>
                <a:srgbClr val="CC0000"/>
              </a:buClr>
              <a:buSzPct val="100000"/>
            </a:pPr>
            <a:r>
              <a:rPr lang="en-US" sz="2000" dirty="0">
                <a:solidFill>
                  <a:srgbClr val="000000"/>
                </a:solidFill>
                <a:latin typeface="Verdana"/>
                <a:ea typeface="Verdana"/>
                <a:cs typeface="Verdana"/>
                <a:sym typeface="Verdana"/>
              </a:rPr>
              <a:t>Documentation</a:t>
            </a:r>
          </a:p>
        </p:txBody>
      </p:sp>
      <p:sp>
        <p:nvSpPr>
          <p:cNvPr id="880" name="Shape 880"/>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graphicFrame>
        <p:nvGraphicFramePr>
          <p:cNvPr id="3" name="Diagram 2"/>
          <p:cNvGraphicFramePr/>
          <p:nvPr>
            <p:extLst/>
          </p:nvPr>
        </p:nvGraphicFramePr>
        <p:xfrm>
          <a:off x="1447800" y="838200"/>
          <a:ext cx="9753599" cy="3018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55</a:t>
            </a:fld>
            <a:endParaRPr lang="en-US"/>
          </a:p>
        </p:txBody>
      </p:sp>
    </p:spTree>
    <p:extLst>
      <p:ext uri="{BB962C8B-B14F-4D97-AF65-F5344CB8AC3E}">
        <p14:creationId xmlns:p14="http://schemas.microsoft.com/office/powerpoint/2010/main" val="498669122"/>
      </p:ext>
    </p:extLst>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Sprint Planning</a:t>
            </a:r>
          </a:p>
        </p:txBody>
      </p:sp>
    </p:spTree>
    <p:extLst>
      <p:ext uri="{BB962C8B-B14F-4D97-AF65-F5344CB8AC3E}">
        <p14:creationId xmlns:p14="http://schemas.microsoft.com/office/powerpoint/2010/main" val="17250615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Sprint Planning</a:t>
            </a:r>
          </a:p>
        </p:txBody>
      </p:sp>
      <p:sp>
        <p:nvSpPr>
          <p:cNvPr id="4" name="Content Placeholder 3"/>
          <p:cNvSpPr>
            <a:spLocks noGrp="1"/>
          </p:cNvSpPr>
          <p:nvPr>
            <p:ph idx="1"/>
          </p:nvPr>
        </p:nvSpPr>
        <p:spPr/>
        <p:txBody>
          <a:bodyPr/>
          <a:lstStyle/>
          <a:p>
            <a:r>
              <a:rPr lang="en-US" dirty="0"/>
              <a:t>What is this?</a:t>
            </a:r>
          </a:p>
          <a:p>
            <a:endParaRPr lang="en-US" dirty="0"/>
          </a:p>
          <a:p>
            <a:r>
              <a:rPr lang="en-US" dirty="0"/>
              <a:t>First define goal of the sprint before you start sprint planning</a:t>
            </a:r>
          </a:p>
          <a:p>
            <a:endParaRPr lang="en-US" dirty="0"/>
          </a:p>
          <a:p>
            <a:r>
              <a:rPr lang="en-US" dirty="0"/>
              <a:t>When ?</a:t>
            </a:r>
          </a:p>
          <a:p>
            <a:r>
              <a:rPr lang="en-US" dirty="0"/>
              <a:t>Who can participate?</a:t>
            </a:r>
          </a:p>
          <a:p>
            <a:r>
              <a:rPr lang="en-US" dirty="0"/>
              <a:t>How much time is required?</a:t>
            </a:r>
          </a:p>
          <a:p>
            <a:r>
              <a:rPr lang="en-US" dirty="0"/>
              <a:t>What is the outcome?</a:t>
            </a:r>
          </a:p>
        </p:txBody>
      </p:sp>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57</a:t>
            </a:fld>
            <a:endParaRPr lang="en-US"/>
          </a:p>
        </p:txBody>
      </p:sp>
    </p:spTree>
    <p:extLst>
      <p:ext uri="{BB962C8B-B14F-4D97-AF65-F5344CB8AC3E}">
        <p14:creationId xmlns:p14="http://schemas.microsoft.com/office/powerpoint/2010/main" val="412535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Output of sprint planning meeting </a:t>
            </a:r>
            <a:endParaRPr lang="en-US" dirty="0"/>
          </a:p>
        </p:txBody>
      </p:sp>
      <p:sp>
        <p:nvSpPr>
          <p:cNvPr id="635" name="Shape 635"/>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A </a:t>
            </a:r>
            <a:r>
              <a:rPr lang="en-US" sz="3000" dirty="0">
                <a:solidFill>
                  <a:srgbClr val="CC0000"/>
                </a:solidFill>
                <a:latin typeface="Verdana"/>
                <a:ea typeface="Verdana"/>
                <a:cs typeface="Verdana"/>
                <a:sym typeface="Verdana"/>
              </a:rPr>
              <a:t>sprint goal </a:t>
            </a:r>
          </a:p>
          <a:p>
            <a:pPr>
              <a:spcBef>
                <a:spcPts val="700"/>
              </a:spcBef>
              <a:buClr>
                <a:srgbClr val="CC0000"/>
              </a:buClr>
              <a:buSzPct val="100000"/>
            </a:pPr>
            <a:r>
              <a:rPr lang="en-US" sz="3000" dirty="0">
                <a:solidFill>
                  <a:srgbClr val="000000"/>
                </a:solidFill>
                <a:latin typeface="Verdana"/>
                <a:ea typeface="Verdana"/>
                <a:cs typeface="Verdana"/>
                <a:sym typeface="Verdana"/>
              </a:rPr>
              <a:t>A list of team members, and their commitment levels </a:t>
            </a:r>
          </a:p>
          <a:p>
            <a:pPr>
              <a:spcBef>
                <a:spcPts val="700"/>
              </a:spcBef>
              <a:buClr>
                <a:srgbClr val="CC0000"/>
              </a:buClr>
              <a:buSzPct val="100000"/>
            </a:pPr>
            <a:r>
              <a:rPr lang="en-US" sz="3000" dirty="0">
                <a:solidFill>
                  <a:srgbClr val="000000"/>
                </a:solidFill>
                <a:latin typeface="Verdana"/>
                <a:ea typeface="Verdana"/>
                <a:cs typeface="Verdana"/>
                <a:sym typeface="Verdana"/>
              </a:rPr>
              <a:t>A </a:t>
            </a:r>
            <a:r>
              <a:rPr lang="en-US" sz="3000" dirty="0">
                <a:solidFill>
                  <a:srgbClr val="CC0000"/>
                </a:solidFill>
                <a:latin typeface="Verdana"/>
                <a:ea typeface="Verdana"/>
                <a:cs typeface="Verdana"/>
                <a:sym typeface="Verdana"/>
              </a:rPr>
              <a:t>sprint backlog</a:t>
            </a:r>
          </a:p>
          <a:p>
            <a:pPr>
              <a:spcBef>
                <a:spcPts val="700"/>
              </a:spcBef>
              <a:buClr>
                <a:srgbClr val="CC0000"/>
              </a:buClr>
              <a:buSzPct val="100000"/>
            </a:pPr>
            <a:r>
              <a:rPr lang="en-US" sz="3000" dirty="0">
                <a:solidFill>
                  <a:srgbClr val="000000"/>
                </a:solidFill>
                <a:latin typeface="Verdana"/>
                <a:ea typeface="Verdana"/>
                <a:cs typeface="Verdana"/>
                <a:sym typeface="Verdana"/>
              </a:rPr>
              <a:t>A defined sprint </a:t>
            </a:r>
            <a:r>
              <a:rPr lang="en-US" sz="3000" dirty="0">
                <a:solidFill>
                  <a:srgbClr val="CC0000"/>
                </a:solidFill>
                <a:latin typeface="Verdana"/>
                <a:ea typeface="Verdana"/>
                <a:cs typeface="Verdana"/>
                <a:sym typeface="Verdana"/>
              </a:rPr>
              <a:t>demo date</a:t>
            </a:r>
            <a:r>
              <a:rPr lang="en-US" sz="3000" dirty="0">
                <a:solidFill>
                  <a:srgbClr val="000000"/>
                </a:solidFill>
                <a:latin typeface="Verdana"/>
                <a:ea typeface="Verdana"/>
                <a:cs typeface="Verdana"/>
                <a:sym typeface="Verdana"/>
              </a:rPr>
              <a:t> </a:t>
            </a:r>
          </a:p>
          <a:p>
            <a:pPr>
              <a:spcBef>
                <a:spcPts val="700"/>
              </a:spcBef>
              <a:buClr>
                <a:srgbClr val="CC0000"/>
              </a:buClr>
              <a:buSzPct val="100000"/>
            </a:pPr>
            <a:r>
              <a:rPr lang="en-US" sz="3000" dirty="0">
                <a:solidFill>
                  <a:srgbClr val="000000"/>
                </a:solidFill>
                <a:latin typeface="Verdana"/>
                <a:ea typeface="Verdana"/>
                <a:cs typeface="Verdana"/>
                <a:sym typeface="Verdana"/>
              </a:rPr>
              <a:t>A defined time and place for the </a:t>
            </a:r>
            <a:r>
              <a:rPr lang="en-US" sz="3000" dirty="0">
                <a:solidFill>
                  <a:srgbClr val="CC0000"/>
                </a:solidFill>
                <a:latin typeface="Verdana"/>
                <a:ea typeface="Verdana"/>
                <a:cs typeface="Verdana"/>
                <a:sym typeface="Verdana"/>
              </a:rPr>
              <a:t>daily Scrum</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58</a:t>
            </a:fld>
            <a:endParaRPr lang="en-US"/>
          </a:p>
        </p:txBody>
      </p:sp>
    </p:spTree>
    <p:extLst>
      <p:ext uri="{BB962C8B-B14F-4D97-AF65-F5344CB8AC3E}">
        <p14:creationId xmlns:p14="http://schemas.microsoft.com/office/powerpoint/2010/main" val="2724650460"/>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Scrum Board</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59</a:t>
            </a:fld>
            <a:endParaRPr lang="en-US"/>
          </a:p>
        </p:txBody>
      </p:sp>
      <p:pic>
        <p:nvPicPr>
          <p:cNvPr id="4098" name="Picture 2" descr="http://agilereloaded.it/wp-content/uploads/2013/08/Screen-Shot-2013-08-19-at-10.20.12-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487" y="685800"/>
            <a:ext cx="4785576"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encrypted-tbn3.gstatic.com/images?q=tbn:ANd9GcT-AyCDua-8Gasq1mB7HzAiVUO0fw-P8Q7eAgqhp924EAkli1-rEw"/>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34000" y="685800"/>
            <a:ext cx="5791200" cy="31227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djaa.com/sites/default/files/2tier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735550"/>
            <a:ext cx="6767817" cy="3628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8358" y="3868364"/>
            <a:ext cx="3255442" cy="2308324"/>
          </a:xfrm>
          <a:prstGeom prst="rect">
            <a:avLst/>
          </a:prstGeom>
          <a:solidFill>
            <a:srgbClr val="FFC000"/>
          </a:solidFill>
        </p:spPr>
        <p:txBody>
          <a:bodyPr wrap="square" rtlCol="0">
            <a:spAutoFit/>
          </a:bodyPr>
          <a:lstStyle/>
          <a:p>
            <a:pPr marL="285750" indent="-285750">
              <a:buFont typeface="Arial" panose="020B0604020202020204" pitchFamily="34" charset="0"/>
              <a:buChar char="•"/>
            </a:pPr>
            <a:r>
              <a:rPr lang="en-US" dirty="0" err="1">
                <a:solidFill>
                  <a:schemeClr val="tx1"/>
                </a:solidFill>
              </a:rPr>
              <a:t>Scrumban</a:t>
            </a:r>
            <a:r>
              <a:rPr lang="en-US" dirty="0">
                <a:solidFill>
                  <a:schemeClr val="tx1"/>
                </a:solidFill>
              </a:rPr>
              <a:t>/Kanban</a:t>
            </a:r>
          </a:p>
          <a:p>
            <a:pPr marL="285750" indent="-285750">
              <a:buFont typeface="Arial" panose="020B0604020202020204" pitchFamily="34" charset="0"/>
              <a:buChar char="•"/>
            </a:pPr>
            <a:r>
              <a:rPr lang="en-IN" dirty="0">
                <a:solidFill>
                  <a:schemeClr val="tx1"/>
                </a:solidFill>
              </a:rPr>
              <a:t>Yellow: Stories</a:t>
            </a:r>
          </a:p>
          <a:p>
            <a:pPr marL="285750" indent="-285750">
              <a:buFont typeface="Arial" panose="020B0604020202020204" pitchFamily="34" charset="0"/>
              <a:buChar char="•"/>
            </a:pPr>
            <a:r>
              <a:rPr lang="en-IN" dirty="0">
                <a:solidFill>
                  <a:schemeClr val="tx1"/>
                </a:solidFill>
              </a:rPr>
              <a:t>Green: Tasks we created at Sprint planning</a:t>
            </a:r>
          </a:p>
          <a:p>
            <a:pPr marL="285750" indent="-285750">
              <a:buFont typeface="Arial" panose="020B0604020202020204" pitchFamily="34" charset="0"/>
              <a:buChar char="•"/>
            </a:pPr>
            <a:r>
              <a:rPr lang="en-IN" dirty="0">
                <a:solidFill>
                  <a:schemeClr val="tx1"/>
                </a:solidFill>
              </a:rPr>
              <a:t>Red: Tasks that were created after Sprint planning</a:t>
            </a: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127550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C6B159-9DFC-44B4-81CE-81339D931145}"/>
              </a:ext>
            </a:extLst>
          </p:cNvPr>
          <p:cNvSpPr>
            <a:spLocks noGrp="1"/>
          </p:cNvSpPr>
          <p:nvPr>
            <p:ph type="ctrTitle"/>
          </p:nvPr>
        </p:nvSpPr>
        <p:spPr/>
        <p:txBody>
          <a:bodyPr/>
          <a:lstStyle/>
          <a:p>
            <a:r>
              <a:rPr lang="en-US" dirty="0"/>
              <a:t>Baseline Test</a:t>
            </a:r>
          </a:p>
        </p:txBody>
      </p:sp>
      <p:sp>
        <p:nvSpPr>
          <p:cNvPr id="2" name="Content Placeholder 1">
            <a:extLst>
              <a:ext uri="{FF2B5EF4-FFF2-40B4-BE49-F238E27FC236}">
                <a16:creationId xmlns:a16="http://schemas.microsoft.com/office/drawing/2014/main" id="{B2592201-D010-4BB6-B8A4-3F690B56E396}"/>
              </a:ext>
            </a:extLst>
          </p:cNvPr>
          <p:cNvSpPr>
            <a:spLocks noGrp="1"/>
          </p:cNvSpPr>
          <p:nvPr>
            <p:ph type="subTitle" idx="1"/>
          </p:nvPr>
        </p:nvSpPr>
        <p:spPr/>
        <p:txBody>
          <a:bodyPr/>
          <a:lstStyle/>
          <a:p>
            <a:pPr marL="0" indent="0" algn="ctr">
              <a:buNone/>
            </a:pPr>
            <a:endParaRPr lang="en-US" sz="6000" dirty="0"/>
          </a:p>
        </p:txBody>
      </p:sp>
      <p:sp>
        <p:nvSpPr>
          <p:cNvPr id="4" name="Slide Number Placeholder 3">
            <a:extLst>
              <a:ext uri="{FF2B5EF4-FFF2-40B4-BE49-F238E27FC236}">
                <a16:creationId xmlns:a16="http://schemas.microsoft.com/office/drawing/2014/main" id="{3C40F67D-F9E2-4864-A83C-E441086CA054}"/>
              </a:ext>
            </a:extLst>
          </p:cNvPr>
          <p:cNvSpPr>
            <a:spLocks noGrp="1"/>
          </p:cNvSpPr>
          <p:nvPr>
            <p:ph type="sldNum" sz="quarter" idx="10"/>
          </p:nvPr>
        </p:nvSpPr>
        <p:spPr/>
        <p:txBody>
          <a:bodyPr/>
          <a:lstStyle/>
          <a:p>
            <a:pPr>
              <a:defRPr/>
            </a:pPr>
            <a:fld id="{E3D14F8F-CD33-483E-BA10-26CB4D716191}" type="slidenum">
              <a:rPr lang="en-US" smtClean="0"/>
              <a:pPr>
                <a:defRPr/>
              </a:pPr>
              <a:t>6</a:t>
            </a:fld>
            <a:endParaRPr lang="en-US"/>
          </a:p>
        </p:txBody>
      </p:sp>
    </p:spTree>
    <p:extLst>
      <p:ext uri="{BB962C8B-B14F-4D97-AF65-F5344CB8AC3E}">
        <p14:creationId xmlns:p14="http://schemas.microsoft.com/office/powerpoint/2010/main" val="2894565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Non programming tasks in Sprint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IN" b="1" dirty="0"/>
              <a:t>Example of non-programming tasks that often need to be done in a sprint</a:t>
            </a:r>
          </a:p>
          <a:p>
            <a:r>
              <a:rPr lang="en-IN" dirty="0"/>
              <a:t>Set up a test environment</a:t>
            </a:r>
          </a:p>
          <a:p>
            <a:r>
              <a:rPr lang="en-IN" dirty="0"/>
              <a:t>Clarify requirements</a:t>
            </a:r>
          </a:p>
          <a:p>
            <a:r>
              <a:rPr lang="en-IN" dirty="0"/>
              <a:t>Discuss deployment details with operations</a:t>
            </a:r>
          </a:p>
          <a:p>
            <a:r>
              <a:rPr lang="en-IN" dirty="0"/>
              <a:t>Write deployment documents (release notes, RFC, or whatever your organization does)</a:t>
            </a:r>
          </a:p>
          <a:p>
            <a:r>
              <a:rPr lang="en-IN" dirty="0"/>
              <a:t>Contact with external resources (GUI designers for example)</a:t>
            </a:r>
          </a:p>
          <a:p>
            <a:r>
              <a:rPr lang="en-IN" dirty="0"/>
              <a:t>Improve build scripts</a:t>
            </a:r>
          </a:p>
          <a:p>
            <a:r>
              <a:rPr lang="en-IN" dirty="0"/>
              <a:t>Further breakdown of backlog items during the sprint.</a:t>
            </a:r>
          </a:p>
          <a:p>
            <a:r>
              <a:rPr lang="en-IN" dirty="0"/>
              <a:t>Identify key questions from the developers and get them answered</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60</a:t>
            </a:fld>
            <a:endParaRPr lang="en-US"/>
          </a:p>
        </p:txBody>
      </p:sp>
    </p:spTree>
    <p:extLst>
      <p:ext uri="{BB962C8B-B14F-4D97-AF65-F5344CB8AC3E}">
        <p14:creationId xmlns:p14="http://schemas.microsoft.com/office/powerpoint/2010/main" val="1557109681"/>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Scrum Roles</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61</a:t>
            </a:fld>
            <a:endParaRPr lang="en-US"/>
          </a:p>
        </p:txBody>
      </p:sp>
    </p:spTree>
    <p:extLst>
      <p:ext uri="{BB962C8B-B14F-4D97-AF65-F5344CB8AC3E}">
        <p14:creationId xmlns:p14="http://schemas.microsoft.com/office/powerpoint/2010/main" val="2142902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Product owner</a:t>
            </a:r>
            <a:endParaRPr lang="en-US" dirty="0"/>
          </a:p>
        </p:txBody>
      </p:sp>
      <p:sp>
        <p:nvSpPr>
          <p:cNvPr id="425" name="Shape 425"/>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Controls the product backlog</a:t>
            </a:r>
          </a:p>
          <a:p>
            <a:pPr>
              <a:buClr>
                <a:srgbClr val="CC0000"/>
              </a:buClr>
              <a:buSzPct val="100000"/>
            </a:pPr>
            <a:r>
              <a:rPr lang="en-US" sz="3000" dirty="0">
                <a:solidFill>
                  <a:srgbClr val="000000"/>
                </a:solidFill>
                <a:latin typeface="Verdana"/>
                <a:ea typeface="Verdana"/>
                <a:cs typeface="Verdana"/>
                <a:sym typeface="Verdana"/>
              </a:rPr>
              <a:t>Product Backlog grooming</a:t>
            </a:r>
          </a:p>
          <a:p>
            <a:pPr>
              <a:spcBef>
                <a:spcPts val="700"/>
              </a:spcBef>
              <a:buClr>
                <a:srgbClr val="CC0000"/>
              </a:buClr>
              <a:buSzPct val="100000"/>
            </a:pPr>
            <a:r>
              <a:rPr lang="en-US" sz="3000" dirty="0">
                <a:solidFill>
                  <a:srgbClr val="000000"/>
                </a:solidFill>
                <a:latin typeface="Verdana"/>
                <a:ea typeface="Verdana"/>
                <a:cs typeface="Verdana"/>
                <a:sym typeface="Verdana"/>
              </a:rPr>
              <a:t>Prioritizes the features to be developed</a:t>
            </a:r>
          </a:p>
          <a:p>
            <a:pPr>
              <a:spcBef>
                <a:spcPts val="700"/>
              </a:spcBef>
              <a:buClr>
                <a:srgbClr val="CC0000"/>
              </a:buClr>
              <a:buSzPct val="100000"/>
            </a:pPr>
            <a:r>
              <a:rPr lang="en-US" sz="3000" dirty="0">
                <a:solidFill>
                  <a:srgbClr val="000000"/>
                </a:solidFill>
                <a:latin typeface="Verdana"/>
                <a:ea typeface="Verdana"/>
                <a:cs typeface="Verdana"/>
                <a:sym typeface="Verdana"/>
              </a:rPr>
              <a:t>Conducts demo</a:t>
            </a:r>
          </a:p>
          <a:p>
            <a:pPr>
              <a:spcBef>
                <a:spcPts val="700"/>
              </a:spcBef>
              <a:buClr>
                <a:srgbClr val="CC0000"/>
              </a:buClr>
              <a:buSzPct val="100000"/>
            </a:pPr>
            <a:r>
              <a:rPr lang="en-US" sz="3000" dirty="0">
                <a:solidFill>
                  <a:srgbClr val="000000"/>
                </a:solidFill>
                <a:latin typeface="Verdana"/>
                <a:ea typeface="Verdana"/>
                <a:cs typeface="Verdana"/>
                <a:sym typeface="Verdana"/>
              </a:rPr>
              <a:t>Business value justification</a:t>
            </a:r>
          </a:p>
          <a:p>
            <a:pPr>
              <a:spcBef>
                <a:spcPts val="700"/>
              </a:spcBef>
              <a:buClr>
                <a:srgbClr val="CC0000"/>
              </a:buClr>
              <a:buSzPct val="100000"/>
            </a:pPr>
            <a:r>
              <a:rPr lang="en-US" sz="3000" dirty="0">
                <a:solidFill>
                  <a:srgbClr val="000000"/>
                </a:solidFill>
                <a:latin typeface="Verdana"/>
                <a:ea typeface="Verdana"/>
                <a:cs typeface="Verdana"/>
                <a:sym typeface="Verdana"/>
              </a:rPr>
              <a:t>Can cancel sprint</a:t>
            </a:r>
          </a:p>
          <a:p>
            <a:pPr>
              <a:spcBef>
                <a:spcPts val="700"/>
              </a:spcBef>
              <a:buClr>
                <a:srgbClr val="CC0000"/>
              </a:buClr>
              <a:buSzPct val="100000"/>
            </a:pPr>
            <a:r>
              <a:rPr lang="en-US" sz="3000" dirty="0">
                <a:solidFill>
                  <a:srgbClr val="000000"/>
                </a:solidFill>
                <a:latin typeface="Verdana"/>
                <a:ea typeface="Verdana"/>
                <a:cs typeface="Verdana"/>
                <a:sym typeface="Verdana"/>
              </a:rPr>
              <a:t>Participate in sprint planning, daily scrum, retrospective</a:t>
            </a:r>
          </a:p>
          <a:p>
            <a:pPr>
              <a:spcBef>
                <a:spcPts val="700"/>
              </a:spcBef>
              <a:buClr>
                <a:srgbClr val="CC0000"/>
              </a:buClr>
              <a:buSzPct val="100000"/>
            </a:pPr>
            <a:r>
              <a:rPr lang="en-US" sz="3000" dirty="0">
                <a:solidFill>
                  <a:srgbClr val="000000"/>
                </a:solidFill>
                <a:latin typeface="Verdana"/>
                <a:ea typeface="Verdana"/>
                <a:cs typeface="Verdana"/>
                <a:sym typeface="Verdana"/>
              </a:rPr>
              <a:t>Helps team in understanding requirements</a:t>
            </a:r>
          </a:p>
        </p:txBody>
      </p:sp>
      <p:pic>
        <p:nvPicPr>
          <p:cNvPr id="5122" name="Picture 2" descr="Image result for product ow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70968"/>
            <a:ext cx="3295650" cy="13906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62</a:t>
            </a:fld>
            <a:endParaRPr lang="en-US"/>
          </a:p>
        </p:txBody>
      </p:sp>
    </p:spTree>
    <p:extLst>
      <p:ext uri="{BB962C8B-B14F-4D97-AF65-F5344CB8AC3E}">
        <p14:creationId xmlns:p14="http://schemas.microsoft.com/office/powerpoint/2010/main" val="2990330013"/>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Master </a:t>
            </a:r>
            <a:endParaRPr lang="en-US" dirty="0"/>
          </a:p>
        </p:txBody>
      </p:sp>
      <p:sp>
        <p:nvSpPr>
          <p:cNvPr id="419" name="Shape 419"/>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Responsible for the success of scrum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Scrum values, practices and rules are enacted and enforced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Represents the management and the team to each other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Conducts all daily scrums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Removes impediments </a:t>
            </a:r>
          </a:p>
        </p:txBody>
      </p:sp>
      <p:pic>
        <p:nvPicPr>
          <p:cNvPr id="6146" name="Picture 2" descr="http://blog.bughuntress.com/wp-content/uploads/2014/09/scrum_masters_min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3352800"/>
            <a:ext cx="2190750" cy="21907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63</a:t>
            </a:fld>
            <a:endParaRPr lang="en-US"/>
          </a:p>
        </p:txBody>
      </p:sp>
    </p:spTree>
    <p:extLst>
      <p:ext uri="{BB962C8B-B14F-4D97-AF65-F5344CB8AC3E}">
        <p14:creationId xmlns:p14="http://schemas.microsoft.com/office/powerpoint/2010/main" val="3541914160"/>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Teams </a:t>
            </a:r>
            <a:endParaRPr lang="en-US" dirty="0"/>
          </a:p>
        </p:txBody>
      </p:sp>
      <p:sp>
        <p:nvSpPr>
          <p:cNvPr id="431" name="Shape 431"/>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A team commits to achieving a sprint goal. The team is accorded full authority.</a:t>
            </a:r>
          </a:p>
          <a:p>
            <a:pPr>
              <a:spcBef>
                <a:spcPts val="700"/>
              </a:spcBef>
              <a:buClr>
                <a:srgbClr val="CC0000"/>
              </a:buClr>
              <a:buSzPct val="100000"/>
            </a:pPr>
            <a:r>
              <a:rPr lang="en-US" sz="3000" dirty="0">
                <a:solidFill>
                  <a:srgbClr val="000000"/>
                </a:solidFill>
                <a:latin typeface="Verdana"/>
                <a:ea typeface="Verdana"/>
                <a:cs typeface="Verdana"/>
                <a:sym typeface="Verdana"/>
              </a:rPr>
              <a:t>Team size is 7+/- 2</a:t>
            </a:r>
          </a:p>
          <a:p>
            <a:pPr>
              <a:spcBef>
                <a:spcPts val="700"/>
              </a:spcBef>
              <a:buClr>
                <a:srgbClr val="CC0000"/>
              </a:buClr>
              <a:buSzPct val="100000"/>
            </a:pPr>
            <a:r>
              <a:rPr lang="en-US" sz="3000" dirty="0">
                <a:solidFill>
                  <a:srgbClr val="000000"/>
                </a:solidFill>
                <a:latin typeface="Verdana"/>
                <a:ea typeface="Verdana"/>
                <a:cs typeface="Verdana"/>
                <a:sym typeface="Verdana"/>
              </a:rPr>
              <a:t>Cross functional </a:t>
            </a:r>
          </a:p>
          <a:p>
            <a:pPr>
              <a:spcBef>
                <a:spcPts val="700"/>
              </a:spcBef>
              <a:buClr>
                <a:srgbClr val="CC0000"/>
              </a:buClr>
              <a:buSzPct val="100000"/>
            </a:pPr>
            <a:r>
              <a:rPr lang="en-US" sz="3000" dirty="0">
                <a:solidFill>
                  <a:srgbClr val="000000"/>
                </a:solidFill>
                <a:latin typeface="Verdana"/>
                <a:ea typeface="Verdana"/>
                <a:cs typeface="Verdana"/>
                <a:sym typeface="Verdana"/>
              </a:rPr>
              <a:t>No titles</a:t>
            </a:r>
          </a:p>
          <a:p>
            <a:pPr>
              <a:spcBef>
                <a:spcPts val="700"/>
              </a:spcBef>
              <a:buClr>
                <a:srgbClr val="CC0000"/>
              </a:buClr>
              <a:buSzPct val="100000"/>
            </a:pPr>
            <a:r>
              <a:rPr lang="en-US" sz="3000" dirty="0">
                <a:solidFill>
                  <a:srgbClr val="000000"/>
                </a:solidFill>
                <a:latin typeface="Verdana"/>
                <a:ea typeface="Verdana"/>
                <a:cs typeface="Verdana"/>
                <a:sym typeface="Verdana"/>
              </a:rPr>
              <a:t>No hierarchy</a:t>
            </a:r>
          </a:p>
          <a:p>
            <a:pPr>
              <a:spcBef>
                <a:spcPts val="700"/>
              </a:spcBef>
              <a:buClr>
                <a:srgbClr val="CC0000"/>
              </a:buClr>
              <a:buSzPct val="100000"/>
            </a:pPr>
            <a:endParaRPr lang="en-US" sz="3000" dirty="0">
              <a:solidFill>
                <a:srgbClr val="000000"/>
              </a:solidFill>
              <a:latin typeface="Verdana"/>
              <a:ea typeface="Verdana"/>
              <a:cs typeface="Verdana"/>
              <a:sym typeface="Verdana"/>
            </a:endParaRPr>
          </a:p>
          <a:p>
            <a:pPr>
              <a:spcBef>
                <a:spcPts val="700"/>
              </a:spcBef>
              <a:buClr>
                <a:srgbClr val="CC0000"/>
              </a:buClr>
              <a:buSzPct val="100000"/>
            </a:pPr>
            <a:endParaRPr lang="en-US" sz="3000" dirty="0">
              <a:solidFill>
                <a:srgbClr val="000000"/>
              </a:solidFill>
              <a:latin typeface="Verdana"/>
              <a:ea typeface="Verdana"/>
              <a:cs typeface="Verdana"/>
              <a:sym typeface="Verdana"/>
            </a:endParaRPr>
          </a:p>
          <a:p>
            <a:pPr marL="0" indent="0">
              <a:spcBef>
                <a:spcPts val="700"/>
              </a:spcBef>
              <a:buClr>
                <a:srgbClr val="CC0000"/>
              </a:buClr>
              <a:buSzPct val="100000"/>
              <a:buNone/>
            </a:pPr>
            <a:r>
              <a:rPr lang="en-US" sz="2400" dirty="0">
                <a:solidFill>
                  <a:srgbClr val="00B050"/>
                </a:solidFill>
                <a:latin typeface="Verdana"/>
                <a:ea typeface="Verdana"/>
                <a:cs typeface="Verdana"/>
                <a:sym typeface="Verdana"/>
              </a:rPr>
              <a:t>It does not mean seniority should not be respected. Local culture, value system, organization culture impacts the structure a lot</a:t>
            </a:r>
          </a:p>
        </p:txBody>
      </p:sp>
      <p:pic>
        <p:nvPicPr>
          <p:cNvPr id="7172" name="Picture 4" descr="http://www.bbc.co.uk/staticarchive/fd21d4050117ff2095c5fcd4eaa5fdf08443c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981200"/>
            <a:ext cx="4219575" cy="23757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4"/>
          </p:nvPr>
        </p:nvSpPr>
        <p:spPr/>
        <p:txBody>
          <a:bodyPr/>
          <a:lstStyle/>
          <a:p>
            <a:pPr>
              <a:defRPr/>
            </a:pPr>
            <a:fld id="{C7AB7643-9ED9-4224-BACB-59C764060412}" type="slidenum">
              <a:rPr lang="en-US" smtClean="0"/>
              <a:pPr>
                <a:defRPr/>
              </a:pPr>
              <a:t>64</a:t>
            </a:fld>
            <a:endParaRPr lang="en-US"/>
          </a:p>
        </p:txBody>
      </p:sp>
    </p:spTree>
    <p:extLst>
      <p:ext uri="{BB962C8B-B14F-4D97-AF65-F5344CB8AC3E}">
        <p14:creationId xmlns:p14="http://schemas.microsoft.com/office/powerpoint/2010/main" val="195391803"/>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8" name="Group 7"/>
          <p:cNvGrpSpPr/>
          <p:nvPr/>
        </p:nvGrpSpPr>
        <p:grpSpPr>
          <a:xfrm>
            <a:off x="990600" y="1219200"/>
            <a:ext cx="2085738" cy="4953000"/>
            <a:chOff x="990600" y="1219200"/>
            <a:chExt cx="2085738" cy="4953000"/>
          </a:xfrm>
        </p:grpSpPr>
        <p:pic>
          <p:nvPicPr>
            <p:cNvPr id="10242"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1</a:t>
              </a:r>
            </a:p>
          </p:txBody>
        </p:sp>
      </p:grpSp>
      <p:grpSp>
        <p:nvGrpSpPr>
          <p:cNvPr id="14" name="Group 13"/>
          <p:cNvGrpSpPr/>
          <p:nvPr/>
        </p:nvGrpSpPr>
        <p:grpSpPr>
          <a:xfrm>
            <a:off x="3255139" y="121920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2</a:t>
              </a:r>
            </a:p>
          </p:txBody>
        </p:sp>
      </p:grpSp>
      <p:grpSp>
        <p:nvGrpSpPr>
          <p:cNvPr id="25" name="Group 24"/>
          <p:cNvGrpSpPr/>
          <p:nvPr/>
        </p:nvGrpSpPr>
        <p:grpSpPr>
          <a:xfrm>
            <a:off x="5495059" y="1225062"/>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3</a:t>
              </a:r>
            </a:p>
          </p:txBody>
        </p:sp>
      </p:grpSp>
      <p:grpSp>
        <p:nvGrpSpPr>
          <p:cNvPr id="36" name="Group 35"/>
          <p:cNvGrpSpPr/>
          <p:nvPr/>
        </p:nvGrpSpPr>
        <p:grpSpPr>
          <a:xfrm>
            <a:off x="7812558" y="1219200"/>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172116" cy="369332"/>
            </a:xfrm>
            <a:prstGeom prst="rect">
              <a:avLst/>
            </a:prstGeom>
            <a:noFill/>
          </p:spPr>
          <p:txBody>
            <a:bodyPr wrap="none" rtlCol="0">
              <a:spAutoFit/>
            </a:bodyPr>
            <a:lstStyle/>
            <a:p>
              <a:r>
                <a:rPr lang="en-US" dirty="0">
                  <a:solidFill>
                    <a:schemeClr val="tx1"/>
                  </a:solidFill>
                </a:rPr>
                <a:t>Feature 4</a:t>
              </a:r>
            </a:p>
          </p:txBody>
        </p:sp>
      </p:grpSp>
      <p:pic>
        <p:nvPicPr>
          <p:cNvPr id="11" name="Picture 10"/>
          <p:cNvPicPr>
            <a:picLocks noChangeAspect="1"/>
          </p:cNvPicPr>
          <p:nvPr/>
        </p:nvPicPr>
        <p:blipFill>
          <a:blip r:embed="rId6"/>
          <a:stretch>
            <a:fillRect/>
          </a:stretch>
        </p:blipFill>
        <p:spPr>
          <a:xfrm>
            <a:off x="10015930" y="2606638"/>
            <a:ext cx="1314450" cy="1047750"/>
          </a:xfrm>
          <a:prstGeom prst="rect">
            <a:avLst/>
          </a:prstGeom>
        </p:spPr>
      </p:pic>
      <p:sp>
        <p:nvSpPr>
          <p:cNvPr id="12" name="Slide Number Placeholder 11"/>
          <p:cNvSpPr>
            <a:spLocks noGrp="1"/>
          </p:cNvSpPr>
          <p:nvPr>
            <p:ph type="sldNum" sz="quarter" idx="14"/>
          </p:nvPr>
        </p:nvSpPr>
        <p:spPr/>
        <p:txBody>
          <a:bodyPr/>
          <a:lstStyle/>
          <a:p>
            <a:pPr>
              <a:defRPr/>
            </a:pPr>
            <a:fld id="{E3D14F8F-CD33-483E-BA10-26CB4D716191}" type="slidenum">
              <a:rPr lang="en-US" smtClean="0"/>
              <a:pPr>
                <a:defRPr/>
              </a:pPr>
              <a:t>65</a:t>
            </a:fld>
            <a:endParaRPr lang="en-US"/>
          </a:p>
        </p:txBody>
      </p:sp>
    </p:spTree>
    <p:extLst>
      <p:ext uri="{BB962C8B-B14F-4D97-AF65-F5344CB8AC3E}">
        <p14:creationId xmlns:p14="http://schemas.microsoft.com/office/powerpoint/2010/main" val="1189311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8" name="Group 7"/>
          <p:cNvGrpSpPr/>
          <p:nvPr/>
        </p:nvGrpSpPr>
        <p:grpSpPr>
          <a:xfrm>
            <a:off x="990600" y="1219200"/>
            <a:ext cx="2085738" cy="4953000"/>
            <a:chOff x="990600" y="1219200"/>
            <a:chExt cx="2085738" cy="4953000"/>
          </a:xfrm>
        </p:grpSpPr>
        <p:pic>
          <p:nvPicPr>
            <p:cNvPr id="10242"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1343558" y="5675501"/>
              <a:ext cx="1296060" cy="369332"/>
            </a:xfrm>
            <a:prstGeom prst="rect">
              <a:avLst/>
            </a:prstGeom>
            <a:noFill/>
          </p:spPr>
          <p:txBody>
            <a:bodyPr wrap="none" rtlCol="0">
              <a:spAutoFit/>
            </a:bodyPr>
            <a:lstStyle/>
            <a:p>
              <a:r>
                <a:rPr lang="en-US" dirty="0">
                  <a:solidFill>
                    <a:schemeClr val="tx1"/>
                  </a:solidFill>
                </a:rPr>
                <a:t>Client Dev.</a:t>
              </a:r>
            </a:p>
          </p:txBody>
        </p:sp>
      </p:grpSp>
      <p:grpSp>
        <p:nvGrpSpPr>
          <p:cNvPr id="14" name="Group 13"/>
          <p:cNvGrpSpPr/>
          <p:nvPr/>
        </p:nvGrpSpPr>
        <p:grpSpPr>
          <a:xfrm>
            <a:off x="3255139" y="121920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385829" cy="369332"/>
            </a:xfrm>
            <a:prstGeom prst="rect">
              <a:avLst/>
            </a:prstGeom>
            <a:noFill/>
          </p:spPr>
          <p:txBody>
            <a:bodyPr wrap="none" rtlCol="0">
              <a:spAutoFit/>
            </a:bodyPr>
            <a:lstStyle/>
            <a:p>
              <a:r>
                <a:rPr lang="en-US" dirty="0">
                  <a:solidFill>
                    <a:schemeClr val="tx1"/>
                  </a:solidFill>
                </a:rPr>
                <a:t>Server Dev.</a:t>
              </a:r>
            </a:p>
          </p:txBody>
        </p:sp>
      </p:grpSp>
      <p:grpSp>
        <p:nvGrpSpPr>
          <p:cNvPr id="25" name="Group 24"/>
          <p:cNvGrpSpPr/>
          <p:nvPr/>
        </p:nvGrpSpPr>
        <p:grpSpPr>
          <a:xfrm>
            <a:off x="5495059" y="1225062"/>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274708" cy="369332"/>
            </a:xfrm>
            <a:prstGeom prst="rect">
              <a:avLst/>
            </a:prstGeom>
            <a:noFill/>
          </p:spPr>
          <p:txBody>
            <a:bodyPr wrap="none" rtlCol="0">
              <a:spAutoFit/>
            </a:bodyPr>
            <a:lstStyle/>
            <a:p>
              <a:r>
                <a:rPr lang="en-US" dirty="0">
                  <a:solidFill>
                    <a:schemeClr val="tx1"/>
                  </a:solidFill>
                </a:rPr>
                <a:t>Mainframe</a:t>
              </a:r>
            </a:p>
          </p:txBody>
        </p:sp>
      </p:grpSp>
      <p:grpSp>
        <p:nvGrpSpPr>
          <p:cNvPr id="36" name="Group 35"/>
          <p:cNvGrpSpPr/>
          <p:nvPr/>
        </p:nvGrpSpPr>
        <p:grpSpPr>
          <a:xfrm>
            <a:off x="7812558" y="1219200"/>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338828" cy="369332"/>
            </a:xfrm>
            <a:prstGeom prst="rect">
              <a:avLst/>
            </a:prstGeom>
            <a:noFill/>
          </p:spPr>
          <p:txBody>
            <a:bodyPr wrap="none" rtlCol="0">
              <a:spAutoFit/>
            </a:bodyPr>
            <a:lstStyle/>
            <a:p>
              <a:r>
                <a:rPr lang="en-US" dirty="0">
                  <a:solidFill>
                    <a:schemeClr val="tx1"/>
                  </a:solidFill>
                </a:rPr>
                <a:t>Mobile Dev</a:t>
              </a:r>
            </a:p>
          </p:txBody>
        </p:sp>
      </p:grpSp>
      <p:pic>
        <p:nvPicPr>
          <p:cNvPr id="11" name="Picture 10"/>
          <p:cNvPicPr>
            <a:picLocks noChangeAspect="1"/>
          </p:cNvPicPr>
          <p:nvPr/>
        </p:nvPicPr>
        <p:blipFill>
          <a:blip r:embed="rId6"/>
          <a:stretch>
            <a:fillRect/>
          </a:stretch>
        </p:blipFill>
        <p:spPr>
          <a:xfrm>
            <a:off x="10015930" y="2606638"/>
            <a:ext cx="1314450" cy="1047750"/>
          </a:xfrm>
          <a:prstGeom prst="rect">
            <a:avLst/>
          </a:prstGeom>
        </p:spPr>
      </p:pic>
      <p:sp>
        <p:nvSpPr>
          <p:cNvPr id="12" name="Slide Number Placeholder 11"/>
          <p:cNvSpPr>
            <a:spLocks noGrp="1"/>
          </p:cNvSpPr>
          <p:nvPr>
            <p:ph type="sldNum" sz="quarter" idx="14"/>
          </p:nvPr>
        </p:nvSpPr>
        <p:spPr/>
        <p:txBody>
          <a:bodyPr/>
          <a:lstStyle/>
          <a:p>
            <a:pPr>
              <a:defRPr/>
            </a:pPr>
            <a:fld id="{E3D14F8F-CD33-483E-BA10-26CB4D716191}" type="slidenum">
              <a:rPr lang="en-US" smtClean="0"/>
              <a:pPr>
                <a:defRPr/>
              </a:pPr>
              <a:t>66</a:t>
            </a:fld>
            <a:endParaRPr lang="en-US"/>
          </a:p>
        </p:txBody>
      </p:sp>
    </p:spTree>
    <p:extLst>
      <p:ext uri="{BB962C8B-B14F-4D97-AF65-F5344CB8AC3E}">
        <p14:creationId xmlns:p14="http://schemas.microsoft.com/office/powerpoint/2010/main" val="3347762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3" name="Group 2"/>
          <p:cNvGrpSpPr/>
          <p:nvPr/>
        </p:nvGrpSpPr>
        <p:grpSpPr>
          <a:xfrm>
            <a:off x="990600" y="1219200"/>
            <a:ext cx="2085738" cy="4953000"/>
            <a:chOff x="990600" y="1219200"/>
            <a:chExt cx="2085738" cy="4953000"/>
          </a:xfrm>
        </p:grpSpPr>
        <p:pic>
          <p:nvPicPr>
            <p:cNvPr id="4"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343558" y="5675501"/>
              <a:ext cx="1539973" cy="369332"/>
            </a:xfrm>
            <a:prstGeom prst="rect">
              <a:avLst/>
            </a:prstGeom>
            <a:noFill/>
          </p:spPr>
          <p:txBody>
            <a:bodyPr wrap="none" rtlCol="0">
              <a:spAutoFit/>
            </a:bodyPr>
            <a:lstStyle/>
            <a:p>
              <a:r>
                <a:rPr lang="en-US" dirty="0">
                  <a:solidFill>
                    <a:schemeClr val="tx1"/>
                  </a:solidFill>
                </a:rPr>
                <a:t>Testing Team</a:t>
              </a:r>
            </a:p>
          </p:txBody>
        </p:sp>
      </p:grpSp>
      <p:grpSp>
        <p:nvGrpSpPr>
          <p:cNvPr id="14" name="Group 13"/>
          <p:cNvGrpSpPr/>
          <p:nvPr/>
        </p:nvGrpSpPr>
        <p:grpSpPr>
          <a:xfrm>
            <a:off x="3236489" y="123444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266309" cy="369332"/>
            </a:xfrm>
            <a:prstGeom prst="rect">
              <a:avLst/>
            </a:prstGeom>
            <a:noFill/>
          </p:spPr>
          <p:txBody>
            <a:bodyPr wrap="none" rtlCol="0">
              <a:spAutoFit/>
            </a:bodyPr>
            <a:lstStyle/>
            <a:p>
              <a:r>
                <a:rPr lang="en-US" dirty="0">
                  <a:solidFill>
                    <a:schemeClr val="tx1"/>
                  </a:solidFill>
                </a:rPr>
                <a:t>Dev. Team</a:t>
              </a:r>
            </a:p>
          </p:txBody>
        </p:sp>
      </p:grpSp>
      <p:grpSp>
        <p:nvGrpSpPr>
          <p:cNvPr id="25" name="Group 24"/>
          <p:cNvGrpSpPr/>
          <p:nvPr/>
        </p:nvGrpSpPr>
        <p:grpSpPr>
          <a:xfrm>
            <a:off x="5715000" y="1219200"/>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039772" cy="369332"/>
            </a:xfrm>
            <a:prstGeom prst="rect">
              <a:avLst/>
            </a:prstGeom>
            <a:noFill/>
          </p:spPr>
          <p:txBody>
            <a:bodyPr wrap="none" rtlCol="0">
              <a:spAutoFit/>
            </a:bodyPr>
            <a:lstStyle/>
            <a:p>
              <a:r>
                <a:rPr lang="en-US" dirty="0">
                  <a:solidFill>
                    <a:schemeClr val="tx1"/>
                  </a:solidFill>
                </a:rPr>
                <a:t>UI Team</a:t>
              </a:r>
            </a:p>
          </p:txBody>
        </p:sp>
      </p:grpSp>
      <p:grpSp>
        <p:nvGrpSpPr>
          <p:cNvPr id="36" name="Group 35"/>
          <p:cNvGrpSpPr/>
          <p:nvPr/>
        </p:nvGrpSpPr>
        <p:grpSpPr>
          <a:xfrm>
            <a:off x="8165832" y="1177888"/>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103957" cy="369332"/>
            </a:xfrm>
            <a:prstGeom prst="rect">
              <a:avLst/>
            </a:prstGeom>
            <a:noFill/>
          </p:spPr>
          <p:txBody>
            <a:bodyPr wrap="none" rtlCol="0">
              <a:spAutoFit/>
            </a:bodyPr>
            <a:lstStyle/>
            <a:p>
              <a:r>
                <a:rPr lang="en-US" dirty="0">
                  <a:solidFill>
                    <a:schemeClr val="tx1"/>
                  </a:solidFill>
                </a:rPr>
                <a:t>BA Team</a:t>
              </a:r>
            </a:p>
          </p:txBody>
        </p:sp>
      </p:grpSp>
      <p:pic>
        <p:nvPicPr>
          <p:cNvPr id="51" name="Picture 50"/>
          <p:cNvPicPr>
            <a:picLocks noChangeAspect="1"/>
          </p:cNvPicPr>
          <p:nvPr/>
        </p:nvPicPr>
        <p:blipFill>
          <a:blip r:embed="rId6"/>
          <a:stretch>
            <a:fillRect/>
          </a:stretch>
        </p:blipFill>
        <p:spPr>
          <a:xfrm>
            <a:off x="10388560" y="2431976"/>
            <a:ext cx="1152525" cy="1181100"/>
          </a:xfrm>
          <a:prstGeom prst="rect">
            <a:avLst/>
          </a:prstGeom>
        </p:spPr>
      </p:pic>
      <p:sp>
        <p:nvSpPr>
          <p:cNvPr id="47" name="Slide Number Placeholder 46"/>
          <p:cNvSpPr>
            <a:spLocks noGrp="1"/>
          </p:cNvSpPr>
          <p:nvPr>
            <p:ph type="sldNum" sz="quarter" idx="14"/>
          </p:nvPr>
        </p:nvSpPr>
        <p:spPr/>
        <p:txBody>
          <a:bodyPr/>
          <a:lstStyle/>
          <a:p>
            <a:pPr>
              <a:defRPr/>
            </a:pPr>
            <a:fld id="{E3D14F8F-CD33-483E-BA10-26CB4D716191}" type="slidenum">
              <a:rPr lang="en-US" smtClean="0"/>
              <a:pPr>
                <a:defRPr/>
              </a:pPr>
              <a:t>67</a:t>
            </a:fld>
            <a:endParaRPr lang="en-US"/>
          </a:p>
        </p:txBody>
      </p:sp>
    </p:spTree>
    <p:extLst>
      <p:ext uri="{BB962C8B-B14F-4D97-AF65-F5344CB8AC3E}">
        <p14:creationId xmlns:p14="http://schemas.microsoft.com/office/powerpoint/2010/main" val="40321990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 </a:t>
            </a:r>
            <a:endParaRPr lang="en-US" dirty="0"/>
          </a:p>
        </p:txBody>
      </p:sp>
      <p:sp>
        <p:nvSpPr>
          <p:cNvPr id="512" name="Shape 51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Half way through the sprint, the product owner wants to change the features taken up for sprint. What should be done?</a:t>
            </a:r>
          </a:p>
          <a:p>
            <a:pPr>
              <a:spcBef>
                <a:spcPts val="700"/>
              </a:spcBef>
              <a:buClr>
                <a:srgbClr val="CC0000"/>
              </a:buClr>
              <a:buSzPct val="100000"/>
            </a:pPr>
            <a:r>
              <a:rPr lang="en-US" sz="3000" dirty="0">
                <a:solidFill>
                  <a:srgbClr val="000000"/>
                </a:solidFill>
                <a:latin typeface="Verdana"/>
                <a:ea typeface="Verdana"/>
                <a:cs typeface="Verdana"/>
                <a:sym typeface="Verdana"/>
              </a:rPr>
              <a:t>Half way through the sprint the team wants to remove a feature from the sprint. What should be done?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68</a:t>
            </a:fld>
            <a:endParaRPr lang="en-US"/>
          </a:p>
        </p:txBody>
      </p:sp>
    </p:spTree>
    <p:extLst>
      <p:ext uri="{BB962C8B-B14F-4D97-AF65-F5344CB8AC3E}">
        <p14:creationId xmlns:p14="http://schemas.microsoft.com/office/powerpoint/2010/main" val="1815157756"/>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a:t>
            </a:r>
            <a:endParaRPr lang="en-US" dirty="0"/>
          </a:p>
        </p:txBody>
      </p:sp>
      <p:sp>
        <p:nvSpPr>
          <p:cNvPr id="518" name="Shape 51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One of the team members is unable to complete his tasks on time. What can be done?</a:t>
            </a:r>
          </a:p>
          <a:p>
            <a:pPr>
              <a:spcBef>
                <a:spcPts val="700"/>
              </a:spcBef>
              <a:buClr>
                <a:srgbClr val="CC0000"/>
              </a:buClr>
              <a:buSzPct val="100000"/>
            </a:pPr>
            <a:r>
              <a:rPr lang="en-US" sz="3000" dirty="0">
                <a:solidFill>
                  <a:srgbClr val="000000"/>
                </a:solidFill>
                <a:latin typeface="Verdana"/>
                <a:ea typeface="Verdana"/>
                <a:cs typeface="Verdana"/>
                <a:sym typeface="Verdana"/>
              </a:rPr>
              <a:t>The team is lagging behind. As a scrum master what should you do?</a:t>
            </a:r>
          </a:p>
          <a:p>
            <a:pPr>
              <a:spcBef>
                <a:spcPts val="700"/>
              </a:spcBef>
              <a:buClr>
                <a:srgbClr val="CC0000"/>
              </a:buClr>
              <a:buSzPct val="100000"/>
            </a:pPr>
            <a:r>
              <a:rPr lang="en-US" sz="3000" dirty="0">
                <a:solidFill>
                  <a:srgbClr val="000000"/>
                </a:solidFill>
                <a:latin typeface="Verdana"/>
                <a:ea typeface="Verdana"/>
                <a:cs typeface="Verdana"/>
                <a:sym typeface="Verdana"/>
              </a:rPr>
              <a:t>A tester wants to do coding. What needs to be done?.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69</a:t>
            </a:fld>
            <a:endParaRPr lang="en-US"/>
          </a:p>
        </p:txBody>
      </p:sp>
    </p:spTree>
    <p:extLst>
      <p:ext uri="{BB962C8B-B14F-4D97-AF65-F5344CB8AC3E}">
        <p14:creationId xmlns:p14="http://schemas.microsoft.com/office/powerpoint/2010/main" val="2574398864"/>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Day 1</a:t>
            </a:r>
          </a:p>
        </p:txBody>
      </p:sp>
      <p:sp>
        <p:nvSpPr>
          <p:cNvPr id="2" name="Subtitle 1">
            <a:extLst>
              <a:ext uri="{FF2B5EF4-FFF2-40B4-BE49-F238E27FC236}">
                <a16:creationId xmlns:a16="http://schemas.microsoft.com/office/drawing/2014/main" id="{32415FFE-EAF7-4557-82A5-D715D5F80A3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91250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Daily Standup</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70</a:t>
            </a:fld>
            <a:endParaRPr lang="en-US"/>
          </a:p>
        </p:txBody>
      </p:sp>
    </p:spTree>
    <p:extLst>
      <p:ext uri="{BB962C8B-B14F-4D97-AF65-F5344CB8AC3E}">
        <p14:creationId xmlns:p14="http://schemas.microsoft.com/office/powerpoint/2010/main" val="1007221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Daily Standup</a:t>
            </a:r>
          </a:p>
        </p:txBody>
      </p:sp>
      <p:pic>
        <p:nvPicPr>
          <p:cNvPr id="8194" name="Picture 2" descr="[Standup+meeting.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76487" y="685801"/>
            <a:ext cx="5699267" cy="37957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p:txBody>
          <a:bodyPr>
            <a:normAutofit fontScale="92500" lnSpcReduction="20000"/>
          </a:bodyPr>
          <a:lstStyle/>
          <a:p>
            <a:r>
              <a:rPr lang="en-US" dirty="0"/>
              <a:t>Information sharing session</a:t>
            </a:r>
          </a:p>
          <a:p>
            <a:r>
              <a:rPr lang="en-US" dirty="0"/>
              <a:t>Re-planning and risk assessment session</a:t>
            </a:r>
          </a:p>
          <a:p>
            <a:r>
              <a:rPr lang="en-US" dirty="0"/>
              <a:t>Duration: 15 min</a:t>
            </a:r>
          </a:p>
          <a:p>
            <a:r>
              <a:rPr lang="en-US" dirty="0"/>
              <a:t>One person max 2 min</a:t>
            </a:r>
          </a:p>
          <a:p>
            <a:r>
              <a:rPr lang="en-US" dirty="0"/>
              <a:t>One person at a time</a:t>
            </a:r>
          </a:p>
          <a:p>
            <a:r>
              <a:rPr lang="en-US" dirty="0"/>
              <a:t>No status update</a:t>
            </a:r>
          </a:p>
          <a:p>
            <a:r>
              <a:rPr lang="en-US" dirty="0"/>
              <a:t>No problem resolution</a:t>
            </a:r>
          </a:p>
          <a:p>
            <a:r>
              <a:rPr lang="en-US" dirty="0"/>
              <a:t>Information sharing with 3 question</a:t>
            </a:r>
          </a:p>
          <a:p>
            <a:r>
              <a:rPr lang="en-US" dirty="0"/>
              <a:t>No Q/A rounds</a:t>
            </a:r>
          </a:p>
          <a:p>
            <a:r>
              <a:rPr lang="en-US" dirty="0"/>
              <a:t>No management interruption</a:t>
            </a:r>
          </a:p>
          <a:p>
            <a:r>
              <a:rPr lang="en-US" dirty="0"/>
              <a:t>Management people may be invited to avoid other unnecessary meetings</a:t>
            </a:r>
          </a:p>
          <a:p>
            <a:r>
              <a:rPr lang="en-US" dirty="0"/>
              <a:t>Only Scrum Team can talk</a:t>
            </a:r>
          </a:p>
        </p:txBody>
      </p:sp>
      <p:sp>
        <p:nvSpPr>
          <p:cNvPr id="4" name="Slide Number Placeholder 3"/>
          <p:cNvSpPr>
            <a:spLocks noGrp="1"/>
          </p:cNvSpPr>
          <p:nvPr>
            <p:ph type="sldNum" sz="quarter" idx="18"/>
          </p:nvPr>
        </p:nvSpPr>
        <p:spPr/>
        <p:txBody>
          <a:bodyPr/>
          <a:lstStyle/>
          <a:p>
            <a:pPr>
              <a:defRPr/>
            </a:pPr>
            <a:fld id="{C7AB7643-9ED9-4224-BACB-59C764060412}" type="slidenum">
              <a:rPr lang="en-US" smtClean="0"/>
              <a:pPr>
                <a:defRPr/>
              </a:pPr>
              <a:t>71</a:t>
            </a:fld>
            <a:endParaRPr lang="en-US"/>
          </a:p>
        </p:txBody>
      </p:sp>
    </p:spTree>
    <p:extLst>
      <p:ext uri="{BB962C8B-B14F-4D97-AF65-F5344CB8AC3E}">
        <p14:creationId xmlns:p14="http://schemas.microsoft.com/office/powerpoint/2010/main" val="172601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p:nvPr/>
        </p:nvSpPr>
        <p:spPr>
          <a:xfrm>
            <a:off x="2438401" y="1600201"/>
            <a:ext cx="6248399" cy="48894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692150" indent="-692150">
              <a:lnSpc>
                <a:spcPct val="90000"/>
              </a:lnSpc>
              <a:spcBef>
                <a:spcPts val="0"/>
              </a:spcBef>
              <a:spcAft>
                <a:spcPts val="0"/>
              </a:spcAft>
              <a:buClr>
                <a:srgbClr val="CC0000"/>
              </a:buClr>
              <a:buSzPct val="100000"/>
              <a:buFont typeface="Noto Symbol"/>
              <a:buChar char="●"/>
            </a:pPr>
            <a:endParaRPr lang="en-US" sz="2600" dirty="0">
              <a:solidFill>
                <a:srgbClr val="000000"/>
              </a:solidFill>
              <a:latin typeface="Verdana"/>
              <a:ea typeface="Verdana"/>
              <a:cs typeface="Verdana"/>
              <a:sym typeface="Verdana"/>
            </a:endParaRPr>
          </a:p>
        </p:txBody>
      </p:sp>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3 Questions of Daily Scrum</a:t>
            </a:r>
            <a:endParaRPr lang="en-US" dirty="0"/>
          </a:p>
        </p:txBody>
      </p:sp>
      <p:sp>
        <p:nvSpPr>
          <p:cNvPr id="2" name="Content Placeholder 1"/>
          <p:cNvSpPr>
            <a:spLocks noGrp="1"/>
          </p:cNvSpPr>
          <p:nvPr>
            <p:ph idx="1"/>
          </p:nvPr>
        </p:nvSpPr>
        <p:spPr/>
        <p:txBody>
          <a:bodyPr/>
          <a:lstStyle/>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did you do yesterday</a:t>
            </a:r>
          </a:p>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will you do today?</a:t>
            </a:r>
          </a:p>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obstacles are in your way?</a:t>
            </a:r>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72</a:t>
            </a:fld>
            <a:endParaRPr lang="en-US"/>
          </a:p>
        </p:txBody>
      </p:sp>
    </p:spTree>
    <p:extLst>
      <p:ext uri="{BB962C8B-B14F-4D97-AF65-F5344CB8AC3E}">
        <p14:creationId xmlns:p14="http://schemas.microsoft.com/office/powerpoint/2010/main" val="3059342770"/>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During the scrum meeting ….</a:t>
            </a:r>
            <a:endParaRPr lang="en-US" dirty="0"/>
          </a:p>
        </p:txBody>
      </p:sp>
      <p:sp>
        <p:nvSpPr>
          <p:cNvPr id="817" name="Shape 817"/>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If required the teams can revise their estimates </a:t>
            </a:r>
          </a:p>
          <a:p>
            <a:pPr>
              <a:spcBef>
                <a:spcPts val="700"/>
              </a:spcBef>
              <a:buClr>
                <a:srgbClr val="CC0000"/>
              </a:buClr>
              <a:buSzPct val="100000"/>
            </a:pPr>
            <a:r>
              <a:rPr lang="en-US" sz="3000" dirty="0">
                <a:solidFill>
                  <a:srgbClr val="000000"/>
                </a:solidFill>
                <a:latin typeface="Verdana"/>
                <a:ea typeface="Verdana"/>
                <a:cs typeface="Verdana"/>
                <a:sym typeface="Verdana"/>
              </a:rPr>
              <a:t>No explanation (Just information Sharing)</a:t>
            </a:r>
          </a:p>
          <a:p>
            <a:pPr>
              <a:spcBef>
                <a:spcPts val="700"/>
              </a:spcBef>
              <a:buClr>
                <a:srgbClr val="CC0000"/>
              </a:buClr>
              <a:buSzPct val="100000"/>
            </a:pPr>
            <a:r>
              <a:rPr lang="en-US" sz="3000" dirty="0">
                <a:latin typeface="Verdana"/>
                <a:ea typeface="Verdana"/>
                <a:cs typeface="Verdana"/>
                <a:sym typeface="Verdana"/>
              </a:rPr>
              <a:t>Update </a:t>
            </a:r>
            <a:r>
              <a:rPr lang="en-US" sz="3000" dirty="0">
                <a:solidFill>
                  <a:srgbClr val="000000"/>
                </a:solidFill>
                <a:latin typeface="Verdana"/>
                <a:ea typeface="Verdana"/>
                <a:cs typeface="Verdana"/>
                <a:sym typeface="Verdana"/>
              </a:rPr>
              <a:t>your burn down chart before </a:t>
            </a:r>
            <a:r>
              <a:rPr lang="en-US" sz="3000" dirty="0">
                <a:latin typeface="Verdana"/>
                <a:ea typeface="Verdana"/>
                <a:cs typeface="Verdana"/>
                <a:sym typeface="Verdana"/>
              </a:rPr>
              <a:t>scrum meeting start</a:t>
            </a:r>
            <a:r>
              <a:rPr lang="en-US" sz="3000" dirty="0">
                <a:solidFill>
                  <a:srgbClr val="000000"/>
                </a:solidFill>
                <a:latin typeface="Verdana"/>
                <a:ea typeface="Verdana"/>
                <a:cs typeface="Verdana"/>
                <a:sym typeface="Verdana"/>
              </a:rPr>
              <a:t> </a:t>
            </a:r>
          </a:p>
          <a:p>
            <a:pPr>
              <a:spcBef>
                <a:spcPts val="700"/>
              </a:spcBef>
              <a:buClr>
                <a:srgbClr val="CC0000"/>
              </a:buClr>
              <a:buSzPct val="100000"/>
            </a:pPr>
            <a:r>
              <a:rPr lang="en-US" sz="3000" dirty="0">
                <a:latin typeface="Verdana"/>
                <a:ea typeface="Verdana"/>
                <a:cs typeface="Verdana"/>
                <a:sym typeface="Verdana"/>
              </a:rPr>
              <a:t>Must discipline yourself to finish the update in structured way in 2 </a:t>
            </a:r>
            <a:r>
              <a:rPr lang="en-US" sz="3000" dirty="0" err="1">
                <a:latin typeface="Verdana"/>
                <a:ea typeface="Verdana"/>
                <a:cs typeface="Verdana"/>
                <a:sym typeface="Verdana"/>
              </a:rPr>
              <a:t>mins</a:t>
            </a:r>
            <a:r>
              <a:rPr lang="en-US" sz="3000" dirty="0">
                <a:latin typeface="Verdana"/>
                <a:ea typeface="Verdana"/>
                <a:cs typeface="Verdana"/>
                <a:sym typeface="Verdana"/>
              </a:rPr>
              <a:t>.</a:t>
            </a:r>
            <a:endParaRPr lang="en-US" sz="30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73</a:t>
            </a:fld>
            <a:endParaRPr lang="en-US"/>
          </a:p>
        </p:txBody>
      </p:sp>
    </p:spTree>
    <p:extLst>
      <p:ext uri="{BB962C8B-B14F-4D97-AF65-F5344CB8AC3E}">
        <p14:creationId xmlns:p14="http://schemas.microsoft.com/office/powerpoint/2010/main" val="2474569565"/>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Questions about Scrum meetings?</a:t>
            </a:r>
            <a:endParaRPr lang="en-US" dirty="0"/>
          </a:p>
        </p:txBody>
      </p:sp>
      <p:sp>
        <p:nvSpPr>
          <p:cNvPr id="823" name="Shape 823"/>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000000"/>
              </a:buClr>
              <a:buSzPct val="25000"/>
              <a:buNone/>
            </a:pPr>
            <a:r>
              <a:rPr lang="en-US" sz="2800" dirty="0">
                <a:solidFill>
                  <a:srgbClr val="000000"/>
                </a:solidFill>
                <a:latin typeface="Verdana"/>
                <a:ea typeface="Verdana"/>
                <a:cs typeface="Verdana"/>
                <a:sym typeface="Verdana"/>
              </a:rPr>
              <a:t>Why daily?</a:t>
            </a:r>
          </a:p>
          <a:p>
            <a:pPr marL="0" indent="0">
              <a:spcBef>
                <a:spcPts val="500"/>
              </a:spcBef>
              <a:buClr>
                <a:srgbClr val="CC0000"/>
              </a:buClr>
              <a:buSzPct val="100000"/>
              <a:buNone/>
            </a:pPr>
            <a:r>
              <a:rPr lang="en-US" sz="2100" dirty="0">
                <a:solidFill>
                  <a:srgbClr val="000000"/>
                </a:solidFill>
                <a:latin typeface="Verdana"/>
                <a:ea typeface="Verdana"/>
                <a:cs typeface="Verdana"/>
                <a:sym typeface="Verdana"/>
              </a:rPr>
              <a:t>“How does a project get to be a year late?”</a:t>
            </a:r>
          </a:p>
          <a:p>
            <a:pPr marL="0" indent="0">
              <a:spcBef>
                <a:spcPts val="500"/>
              </a:spcBef>
              <a:buClr>
                <a:srgbClr val="CC0000"/>
              </a:buClr>
              <a:buSzPct val="100000"/>
              <a:buNone/>
            </a:pPr>
            <a:endParaRPr lang="en-US" sz="2100" dirty="0">
              <a:solidFill>
                <a:srgbClr val="000000"/>
              </a:solidFill>
              <a:latin typeface="Verdana"/>
              <a:ea typeface="Verdana"/>
              <a:cs typeface="Verdana"/>
              <a:sym typeface="Verdana"/>
            </a:endParaRPr>
          </a:p>
          <a:p>
            <a:pPr marL="0" indent="0">
              <a:spcBef>
                <a:spcPts val="500"/>
              </a:spcBef>
              <a:buClr>
                <a:srgbClr val="CC0000"/>
              </a:buClr>
              <a:buSzPct val="100000"/>
              <a:buNone/>
            </a:pPr>
            <a:r>
              <a:rPr lang="en-US" sz="2100" dirty="0">
                <a:solidFill>
                  <a:srgbClr val="000000"/>
                </a:solidFill>
                <a:latin typeface="Verdana"/>
                <a:ea typeface="Verdana"/>
                <a:cs typeface="Verdana"/>
                <a:sym typeface="Verdana"/>
              </a:rPr>
              <a:t>“One day at a time.” </a:t>
            </a:r>
          </a:p>
          <a:p>
            <a:pPr marL="0" indent="0">
              <a:spcBef>
                <a:spcPts val="500"/>
              </a:spcBef>
              <a:buClr>
                <a:srgbClr val="CC0000"/>
              </a:buClr>
              <a:buSzPct val="100000"/>
              <a:buNone/>
            </a:pPr>
            <a:r>
              <a:rPr lang="en-US" sz="1200" dirty="0">
                <a:solidFill>
                  <a:srgbClr val="000000"/>
                </a:solidFill>
                <a:latin typeface="Verdana"/>
                <a:ea typeface="Verdana"/>
                <a:cs typeface="Verdana"/>
                <a:sym typeface="Verdana"/>
              </a:rPr>
              <a:t>Fred Brooks, </a:t>
            </a:r>
            <a:r>
              <a:rPr lang="en-US" sz="1200" i="1" dirty="0">
                <a:solidFill>
                  <a:srgbClr val="000000"/>
                </a:solidFill>
                <a:latin typeface="Verdana"/>
                <a:ea typeface="Verdana"/>
                <a:cs typeface="Verdana"/>
                <a:sym typeface="Verdana"/>
              </a:rPr>
              <a:t>The Mythical Man-Month.</a:t>
            </a:r>
          </a:p>
          <a:p>
            <a:pPr marL="0" indent="0">
              <a:spcBef>
                <a:spcPts val="500"/>
              </a:spcBef>
              <a:buClr>
                <a:srgbClr val="CC0000"/>
              </a:buClr>
              <a:buSzPct val="100000"/>
              <a:buNone/>
            </a:pPr>
            <a:endParaRPr lang="en-US" sz="1900" i="1" dirty="0">
              <a:solidFill>
                <a:srgbClr val="000000"/>
              </a:solidFill>
              <a:latin typeface="Verdana"/>
              <a:ea typeface="Verdana"/>
              <a:cs typeface="Verdana"/>
              <a:sym typeface="Verdana"/>
            </a:endParaRPr>
          </a:p>
          <a:p>
            <a:pPr marL="0" indent="0">
              <a:spcBef>
                <a:spcPts val="700"/>
              </a:spcBef>
              <a:spcAft>
                <a:spcPts val="0"/>
              </a:spcAft>
              <a:buClr>
                <a:srgbClr val="000000"/>
              </a:buClr>
              <a:buSzPct val="25000"/>
              <a:buNone/>
            </a:pPr>
            <a:r>
              <a:rPr lang="en-US" sz="2800" dirty="0">
                <a:solidFill>
                  <a:srgbClr val="000000"/>
                </a:solidFill>
                <a:latin typeface="Verdana"/>
                <a:ea typeface="Verdana"/>
                <a:cs typeface="Verdana"/>
                <a:sym typeface="Verdana"/>
              </a:rPr>
              <a:t>Can Scrum meetings be replaced by emailed status reports?</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No</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Entire team sees the whole picture every day</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Create peer pressure to do what you say you’ll do</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74</a:t>
            </a:fld>
            <a:endParaRPr lang="en-US"/>
          </a:p>
        </p:txBody>
      </p:sp>
    </p:spTree>
    <p:extLst>
      <p:ext uri="{BB962C8B-B14F-4D97-AF65-F5344CB8AC3E}">
        <p14:creationId xmlns:p14="http://schemas.microsoft.com/office/powerpoint/2010/main" val="748768949"/>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Agile Team Space</a:t>
            </a:r>
          </a:p>
        </p:txBody>
      </p:sp>
      <p:pic>
        <p:nvPicPr>
          <p:cNvPr id="17410" name="Picture 2" descr="http://2.bp.blogspot.com/_zS5xn0A5mXo/S0eZh9th60I/AAAAAAAAADo/7rcPezILauU/s1600/AgileWar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40544"/>
            <a:ext cx="5410200" cy="409456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agileramblings.files.wordpress.com/2013/03/wp_0022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652" y="840545"/>
            <a:ext cx="5343525" cy="40100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5386387" y="5082415"/>
            <a:ext cx="1266825" cy="933450"/>
          </a:xfrm>
          <a:prstGeom prst="rect">
            <a:avLst/>
          </a:prstGeom>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75</a:t>
            </a:fld>
            <a:endParaRPr lang="en-US"/>
          </a:p>
        </p:txBody>
      </p:sp>
    </p:spTree>
    <p:extLst>
      <p:ext uri="{BB962C8B-B14F-4D97-AF65-F5344CB8AC3E}">
        <p14:creationId xmlns:p14="http://schemas.microsoft.com/office/powerpoint/2010/main" val="1055482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Team Space</a:t>
            </a:r>
          </a:p>
        </p:txBody>
      </p:sp>
      <p:pic>
        <p:nvPicPr>
          <p:cNvPr id="18434" name="Picture 2" descr="https://a.disquscdn.com/get?url=http%3A%2F%2Fblog.scrum.org%2Fwp-content%2Fuploads%2F2014%2F08%2FCube-Farms.jpg&amp;key=VQgVpqFlfBlj0sIhcV36M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95600"/>
            <a:ext cx="6486525" cy="329565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martinfowler.com/bliki/images/teamRoom/teamRoomBeij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5" y="669796"/>
            <a:ext cx="6810375" cy="4010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1447800" y="1216180"/>
            <a:ext cx="1152525" cy="1181100"/>
          </a:xfrm>
          <a:prstGeom prst="rect">
            <a:avLst/>
          </a:prstGeom>
        </p:spPr>
      </p:pic>
      <p:pic>
        <p:nvPicPr>
          <p:cNvPr id="18438" name="Picture 6" descr="Image result for office cubi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324" y="4800600"/>
            <a:ext cx="2466975" cy="18478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76</a:t>
            </a:fld>
            <a:endParaRPr lang="en-US"/>
          </a:p>
        </p:txBody>
      </p:sp>
    </p:spTree>
    <p:extLst>
      <p:ext uri="{BB962C8B-B14F-4D97-AF65-F5344CB8AC3E}">
        <p14:creationId xmlns:p14="http://schemas.microsoft.com/office/powerpoint/2010/main" val="557021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Scrum Meeting Room</a:t>
            </a:r>
          </a:p>
        </p:txBody>
      </p:sp>
      <p:pic>
        <p:nvPicPr>
          <p:cNvPr id="4" name="Shape 834"/>
          <p:cNvPicPr preferRelativeResize="0">
            <a:picLocks noGrp="1"/>
          </p:cNvPicPr>
          <p:nvPr>
            <p:ph sz="quarter" idx="10"/>
          </p:nvPr>
        </p:nvPicPr>
        <p:blipFill rotWithShape="1">
          <a:blip r:embed="rId3">
            <a:alphaModFix/>
          </a:blip>
          <a:srcRect/>
          <a:stretch/>
        </p:blipFill>
        <p:spPr>
          <a:xfrm>
            <a:off x="2580217" y="838200"/>
            <a:ext cx="7260166" cy="5445125"/>
          </a:xfrm>
          <a:prstGeom prst="rect">
            <a:avLst/>
          </a:prstGeom>
          <a:noFill/>
          <a:ln>
            <a:noFill/>
          </a:ln>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77</a:t>
            </a:fld>
            <a:endParaRPr lang="en-US"/>
          </a:p>
        </p:txBody>
      </p:sp>
    </p:spTree>
    <p:extLst>
      <p:ext uri="{BB962C8B-B14F-4D97-AF65-F5344CB8AC3E}">
        <p14:creationId xmlns:p14="http://schemas.microsoft.com/office/powerpoint/2010/main" val="2169346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 </a:t>
            </a:r>
            <a:endParaRPr lang="en-US" dirty="0"/>
          </a:p>
        </p:txBody>
      </p:sp>
      <p:sp>
        <p:nvSpPr>
          <p:cNvPr id="2" name="Content Placeholder 1"/>
          <p:cNvSpPr>
            <a:spLocks noGrp="1"/>
          </p:cNvSpPr>
          <p:nvPr>
            <p:ph idx="1"/>
          </p:nvPr>
        </p:nvSpPr>
        <p:spPr/>
        <p:txBody>
          <a:bodyPr/>
          <a:lstStyle/>
          <a:p>
            <a:pPr lvl="0"/>
            <a:r>
              <a:rPr lang="en-US" dirty="0">
                <a:latin typeface="Verdana"/>
                <a:ea typeface="Verdana"/>
                <a:cs typeface="Verdana"/>
                <a:sym typeface="Verdana"/>
              </a:rPr>
              <a:t>You are supposed to attend a scrum meeting at 10.a.m. The time now is 9.45 </a:t>
            </a:r>
            <a:r>
              <a:rPr lang="en-US" dirty="0" err="1">
                <a:latin typeface="Verdana"/>
                <a:ea typeface="Verdana"/>
                <a:cs typeface="Verdana"/>
                <a:sym typeface="Verdana"/>
              </a:rPr>
              <a:t>a.m</a:t>
            </a:r>
            <a:r>
              <a:rPr lang="en-US" dirty="0">
                <a:latin typeface="Verdana"/>
                <a:ea typeface="Verdana"/>
                <a:cs typeface="Verdana"/>
                <a:sym typeface="Verdana"/>
              </a:rPr>
              <a:t> and you are held up in a traffic jam. What will you do? </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78</a:t>
            </a:fld>
            <a:endParaRPr lang="en-US"/>
          </a:p>
        </p:txBody>
      </p:sp>
    </p:spTree>
    <p:extLst>
      <p:ext uri="{BB962C8B-B14F-4D97-AF65-F5344CB8AC3E}">
        <p14:creationId xmlns:p14="http://schemas.microsoft.com/office/powerpoint/2010/main" val="3546421504"/>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Exercise</a:t>
            </a:r>
          </a:p>
        </p:txBody>
      </p:sp>
      <p:sp>
        <p:nvSpPr>
          <p:cNvPr id="4" name="Content Placeholder 3"/>
          <p:cNvSpPr>
            <a:spLocks noGrp="1"/>
          </p:cNvSpPr>
          <p:nvPr>
            <p:ph sz="quarter" idx="10"/>
          </p:nvPr>
        </p:nvSpPr>
        <p:spPr/>
        <p:txBody>
          <a:bodyPr/>
          <a:lstStyle/>
          <a:p>
            <a:endParaRPr lang="en-US" sz="3200" dirty="0"/>
          </a:p>
          <a:p>
            <a:endParaRPr lang="en-US" sz="3200" dirty="0"/>
          </a:p>
          <a:p>
            <a:endParaRPr lang="en-US" sz="3200" dirty="0"/>
          </a:p>
          <a:p>
            <a:pPr algn="ctr"/>
            <a:r>
              <a:rPr lang="en-US" sz="3200" dirty="0"/>
              <a:t>A video of Daily Standup</a:t>
            </a:r>
          </a:p>
          <a:p>
            <a:pPr algn="ctr"/>
            <a:r>
              <a:rPr lang="en-US" sz="3200" dirty="0"/>
              <a:t>Learning from clip?</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79</a:t>
            </a:fld>
            <a:endParaRPr lang="en-US"/>
          </a:p>
        </p:txBody>
      </p:sp>
    </p:spTree>
    <p:extLst>
      <p:ext uri="{BB962C8B-B14F-4D97-AF65-F5344CB8AC3E}">
        <p14:creationId xmlns:p14="http://schemas.microsoft.com/office/powerpoint/2010/main" val="350436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a:solidFill>
            <a:srgbClr val="00B0F0"/>
          </a:solidFill>
          <a:ln>
            <a:noFill/>
          </a:ln>
        </p:spPr>
        <p:txBody>
          <a:bodyPr vert="horz" wrap="square" lIns="50800" tIns="50800" rIns="50800" bIns="50800" numCol="1" anchor="b" anchorCtr="0" compatLnSpc="1">
            <a:prstTxWarp prst="textNoShape">
              <a:avLst/>
            </a:prstTxWarp>
            <a:noAutofit/>
          </a:bodyPr>
          <a:lstStyle/>
          <a:p>
            <a:pPr>
              <a:spcBef>
                <a:spcPts val="0"/>
              </a:spcBef>
              <a:spcAft>
                <a:spcPts val="0"/>
              </a:spcAft>
              <a:buClr>
                <a:srgbClr val="000000"/>
              </a:buClr>
              <a:buSzPct val="25000"/>
            </a:pPr>
            <a:r>
              <a:rPr lang="en-US" b="1" i="0" u="none" strike="noStrike" cap="none" baseline="0" dirty="0">
                <a:solidFill>
                  <a:srgbClr val="000000"/>
                </a:solidFill>
                <a:latin typeface="Verdana"/>
                <a:ea typeface="Verdana"/>
                <a:cs typeface="Verdana"/>
                <a:sym typeface="Verdana"/>
              </a:rPr>
              <a:t>Overall Plan of This Training</a:t>
            </a:r>
          </a:p>
        </p:txBody>
      </p:sp>
      <p:sp>
        <p:nvSpPr>
          <p:cNvPr id="3" name="Content Placeholder 2"/>
          <p:cNvSpPr>
            <a:spLocks noGrp="1"/>
          </p:cNvSpPr>
          <p:nvPr>
            <p:ph idx="1"/>
          </p:nvPr>
        </p:nvSpPr>
        <p:spPr>
          <a:solidFill>
            <a:schemeClr val="accent1">
              <a:lumMod val="20000"/>
              <a:lumOff val="80000"/>
            </a:schemeClr>
          </a:solidFill>
        </p:spPr>
        <p:txBody>
          <a:bodyPr>
            <a:noAutofit/>
          </a:bodyPr>
          <a:lstStyle/>
          <a:p>
            <a:pPr marL="0" indent="0">
              <a:buNone/>
            </a:pPr>
            <a:r>
              <a:rPr lang="en-IN" sz="2400" b="1" dirty="0"/>
              <a:t>Day 1</a:t>
            </a:r>
          </a:p>
          <a:p>
            <a:pPr marL="0" indent="0">
              <a:buNone/>
            </a:pPr>
            <a:endParaRPr lang="en-IN" sz="2400" b="1" dirty="0"/>
          </a:p>
          <a:p>
            <a:pPr marL="514350" indent="-514350">
              <a:buFont typeface="+mj-lt"/>
              <a:buAutoNum type="arabicPeriod"/>
            </a:pPr>
            <a:r>
              <a:rPr lang="en-IN" sz="2400" dirty="0"/>
              <a:t>Agile Introduction &amp; Overview </a:t>
            </a:r>
          </a:p>
          <a:p>
            <a:pPr marL="514350" indent="-514350">
              <a:buFont typeface="+mj-lt"/>
              <a:buAutoNum type="arabicPeriod"/>
            </a:pPr>
            <a:r>
              <a:rPr lang="en-IN" sz="2400" dirty="0"/>
              <a:t>The Agile Planning Framework</a:t>
            </a:r>
          </a:p>
          <a:p>
            <a:pPr marL="514350" indent="-514350">
              <a:buFont typeface="+mj-lt"/>
              <a:buAutoNum type="arabicPeriod"/>
            </a:pPr>
            <a:r>
              <a:rPr lang="en-IN" sz="2400" dirty="0"/>
              <a:t>Characteristics of The Agile Team &amp; Team Structure</a:t>
            </a:r>
          </a:p>
          <a:p>
            <a:pPr marL="514350" indent="-514350">
              <a:buFont typeface="+mj-lt"/>
              <a:buAutoNum type="arabicPeriod"/>
            </a:pPr>
            <a:r>
              <a:rPr lang="en-IN" sz="2400" dirty="0"/>
              <a:t>Roles &amp; Responsibilities in Agile Project</a:t>
            </a:r>
          </a:p>
          <a:p>
            <a:pPr marL="514350" indent="-514350">
              <a:buFont typeface="+mj-lt"/>
              <a:buAutoNum type="arabicPeriod"/>
            </a:pPr>
            <a:r>
              <a:rPr lang="en-IN" sz="2400" dirty="0"/>
              <a:t>Product Backlog</a:t>
            </a:r>
          </a:p>
          <a:p>
            <a:pPr marL="514350" indent="-514350">
              <a:buFont typeface="+mj-lt"/>
              <a:buAutoNum type="arabicPeriod"/>
            </a:pPr>
            <a:r>
              <a:rPr lang="en-IN" sz="2400" dirty="0"/>
              <a:t>User Story, Features, Epic, Theme, INVEST Model, Acceptance Criteria</a:t>
            </a:r>
          </a:p>
        </p:txBody>
      </p:sp>
      <p:sp>
        <p:nvSpPr>
          <p:cNvPr id="2" name="Content Placeholder 1"/>
          <p:cNvSpPr>
            <a:spLocks noGrp="1"/>
          </p:cNvSpPr>
          <p:nvPr>
            <p:ph idx="13"/>
          </p:nvPr>
        </p:nvSpPr>
        <p:spPr>
          <a:solidFill>
            <a:schemeClr val="accent1">
              <a:lumMod val="20000"/>
              <a:lumOff val="80000"/>
            </a:schemeClr>
          </a:solidFill>
        </p:spPr>
        <p:txBody>
          <a:bodyPr>
            <a:noAutofit/>
          </a:bodyPr>
          <a:lstStyle/>
          <a:p>
            <a:pPr marL="0" indent="0">
              <a:buNone/>
            </a:pPr>
            <a:r>
              <a:rPr lang="en-IN" sz="2400" b="1" dirty="0"/>
              <a:t>Day 2</a:t>
            </a:r>
          </a:p>
          <a:p>
            <a:pPr marL="0" indent="0">
              <a:buNone/>
            </a:pPr>
            <a:endParaRPr lang="en-IN" sz="2400" b="1" dirty="0"/>
          </a:p>
          <a:p>
            <a:pPr marL="514350" indent="-514350">
              <a:buFont typeface="+mj-lt"/>
              <a:buAutoNum type="arabicPeriod" startAt="7"/>
            </a:pPr>
            <a:r>
              <a:rPr lang="en-IN" sz="2400" dirty="0"/>
              <a:t>Agile Estimation</a:t>
            </a:r>
          </a:p>
          <a:p>
            <a:pPr marL="514350" indent="-514350">
              <a:buFont typeface="+mj-lt"/>
              <a:buAutoNum type="arabicPeriod" startAt="7"/>
            </a:pPr>
            <a:r>
              <a:rPr lang="en-IN" sz="2400" dirty="0"/>
              <a:t>Planning</a:t>
            </a:r>
          </a:p>
          <a:p>
            <a:pPr marL="514350" indent="-514350">
              <a:buFont typeface="+mj-lt"/>
              <a:buAutoNum type="arabicPeriod" startAt="7"/>
            </a:pPr>
            <a:r>
              <a:rPr lang="en-IN" sz="2400" dirty="0"/>
              <a:t>Running a Sprint</a:t>
            </a:r>
          </a:p>
          <a:p>
            <a:pPr marL="514350" indent="-514350">
              <a:buFont typeface="+mj-lt"/>
              <a:buAutoNum type="arabicPeriod" startAt="7"/>
            </a:pPr>
            <a:r>
              <a:rPr lang="en-IN" sz="2400" dirty="0"/>
              <a:t>Closing Out The Sprint</a:t>
            </a:r>
          </a:p>
          <a:p>
            <a:pPr marL="514350" indent="-514350">
              <a:buFont typeface="+mj-lt"/>
              <a:buAutoNum type="arabicPeriod" startAt="7"/>
            </a:pPr>
            <a:r>
              <a:rPr lang="en-IN" sz="2400" dirty="0"/>
              <a:t>Agile Health </a:t>
            </a:r>
            <a:r>
              <a:rPr lang="en-IN" sz="2400" dirty="0" err="1"/>
              <a:t>Checkup</a:t>
            </a:r>
            <a:endParaRPr lang="en-IN" sz="2400" dirty="0"/>
          </a:p>
          <a:p>
            <a:pPr marL="514350" indent="-514350">
              <a:buFont typeface="+mj-lt"/>
              <a:buAutoNum type="arabicPeriod" startAt="7"/>
            </a:pPr>
            <a:r>
              <a:rPr lang="en-IN" sz="2400" dirty="0"/>
              <a:t>Some Important Concepts of Agile Project Management</a:t>
            </a:r>
          </a:p>
          <a:p>
            <a:pPr marL="514350" indent="-514350">
              <a:buFont typeface="+mj-lt"/>
              <a:buAutoNum type="arabicPeriod" startAt="7"/>
            </a:pPr>
            <a:r>
              <a:rPr lang="en-IN" sz="2400" dirty="0"/>
              <a:t>End to end exercise to recap </a:t>
            </a:r>
            <a:endParaRPr lang="en-US" sz="2400" dirty="0"/>
          </a:p>
          <a:p>
            <a:endParaRPr lang="en-US" sz="2400" dirty="0"/>
          </a:p>
        </p:txBody>
      </p:sp>
      <p:sp>
        <p:nvSpPr>
          <p:cNvPr id="4" name="Slide Number Placeholder 3"/>
          <p:cNvSpPr>
            <a:spLocks noGrp="1"/>
          </p:cNvSpPr>
          <p:nvPr>
            <p:ph type="sldNum" sz="quarter" idx="18"/>
          </p:nvPr>
        </p:nvSpPr>
        <p:spPr/>
        <p:txBody>
          <a:bodyPr/>
          <a:lstStyle/>
          <a:p>
            <a:pPr>
              <a:defRPr/>
            </a:pPr>
            <a:fld id="{1CEF70E5-6B14-49D5-B0F1-7A6FD6AE9CCB}" type="slidenum">
              <a:rPr lang="en-US" smtClean="0"/>
              <a:pPr>
                <a:defRPr/>
              </a:pPr>
              <a:t>8</a:t>
            </a:fld>
            <a:endParaRPr lang="en-US"/>
          </a:p>
        </p:txBody>
      </p:sp>
    </p:spTree>
    <p:extLst>
      <p:ext uri="{BB962C8B-B14F-4D97-AF65-F5344CB8AC3E}">
        <p14:creationId xmlns:p14="http://schemas.microsoft.com/office/powerpoint/2010/main" val="3009589443"/>
      </p:ext>
    </p:extLst>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Sprint reviews</a:t>
            </a:r>
            <a:endParaRPr lang="en-US" dirty="0"/>
          </a:p>
        </p:txBody>
      </p:sp>
      <p:sp>
        <p:nvSpPr>
          <p:cNvPr id="892" name="Shape 89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600" dirty="0">
                <a:solidFill>
                  <a:srgbClr val="000000"/>
                </a:solidFill>
                <a:latin typeface="Verdana"/>
                <a:ea typeface="Verdana"/>
                <a:cs typeface="Verdana"/>
                <a:sym typeface="Verdana"/>
              </a:rPr>
              <a:t>Four hour informational meeting </a:t>
            </a:r>
          </a:p>
          <a:p>
            <a:pPr>
              <a:spcBef>
                <a:spcPts val="600"/>
              </a:spcBef>
              <a:buClr>
                <a:srgbClr val="CC0000"/>
              </a:buClr>
              <a:buSzPct val="100000"/>
            </a:pPr>
            <a:r>
              <a:rPr lang="en-US" sz="2600" dirty="0">
                <a:solidFill>
                  <a:srgbClr val="000000"/>
                </a:solidFill>
                <a:latin typeface="Verdana"/>
                <a:ea typeface="Verdana"/>
                <a:cs typeface="Verdana"/>
                <a:sym typeface="Verdana"/>
              </a:rPr>
              <a:t>Demo of the product increment that is built during the sprint </a:t>
            </a:r>
          </a:p>
          <a:p>
            <a:pPr>
              <a:spcBef>
                <a:spcPts val="600"/>
              </a:spcBef>
              <a:buClr>
                <a:srgbClr val="CC0000"/>
              </a:buClr>
              <a:buSzPct val="100000"/>
            </a:pPr>
            <a:r>
              <a:rPr lang="en-US" sz="2600" dirty="0">
                <a:solidFill>
                  <a:srgbClr val="000000"/>
                </a:solidFill>
                <a:latin typeface="Verdana"/>
                <a:ea typeface="Verdana"/>
                <a:cs typeface="Verdana"/>
                <a:sym typeface="Verdana"/>
              </a:rPr>
              <a:t>Attended by</a:t>
            </a:r>
          </a:p>
          <a:p>
            <a:pPr lvl="1">
              <a:spcBef>
                <a:spcPts val="500"/>
              </a:spcBef>
              <a:buClr>
                <a:srgbClr val="CC0000"/>
              </a:buClr>
              <a:buSzPct val="100000"/>
            </a:pPr>
            <a:r>
              <a:rPr lang="en-US" sz="2200" dirty="0">
                <a:solidFill>
                  <a:srgbClr val="000000"/>
                </a:solidFill>
                <a:latin typeface="Verdana"/>
                <a:ea typeface="Verdana"/>
                <a:cs typeface="Verdana"/>
                <a:sym typeface="Verdana"/>
              </a:rPr>
              <a:t>Management</a:t>
            </a:r>
          </a:p>
          <a:p>
            <a:pPr lvl="1">
              <a:spcBef>
                <a:spcPts val="500"/>
              </a:spcBef>
              <a:buClr>
                <a:srgbClr val="CC0000"/>
              </a:buClr>
              <a:buSzPct val="100000"/>
            </a:pPr>
            <a:r>
              <a:rPr lang="en-US" sz="2200" dirty="0">
                <a:solidFill>
                  <a:srgbClr val="000000"/>
                </a:solidFill>
                <a:latin typeface="Verdana"/>
                <a:ea typeface="Verdana"/>
                <a:cs typeface="Verdana"/>
                <a:sym typeface="Verdana"/>
              </a:rPr>
              <a:t>Customers </a:t>
            </a:r>
          </a:p>
          <a:p>
            <a:pPr lvl="1">
              <a:spcBef>
                <a:spcPts val="500"/>
              </a:spcBef>
              <a:buClr>
                <a:srgbClr val="CC0000"/>
              </a:buClr>
              <a:buSzPct val="100000"/>
            </a:pPr>
            <a:r>
              <a:rPr lang="en-US" sz="2200" dirty="0">
                <a:solidFill>
                  <a:srgbClr val="000000"/>
                </a:solidFill>
                <a:latin typeface="Verdana"/>
                <a:ea typeface="Verdana"/>
                <a:cs typeface="Verdana"/>
                <a:sym typeface="Verdana"/>
              </a:rPr>
              <a:t>Users</a:t>
            </a:r>
          </a:p>
          <a:p>
            <a:pPr lvl="1">
              <a:spcBef>
                <a:spcPts val="500"/>
              </a:spcBef>
              <a:buClr>
                <a:srgbClr val="CC0000"/>
              </a:buClr>
              <a:buSzPct val="100000"/>
            </a:pPr>
            <a:r>
              <a:rPr lang="en-US" sz="2200" dirty="0">
                <a:solidFill>
                  <a:srgbClr val="000000"/>
                </a:solidFill>
                <a:latin typeface="Verdana"/>
                <a:ea typeface="Verdana"/>
                <a:cs typeface="Verdana"/>
                <a:sym typeface="Verdana"/>
              </a:rPr>
              <a:t>Product owner </a:t>
            </a:r>
          </a:p>
          <a:p>
            <a:pPr lvl="1">
              <a:spcBef>
                <a:spcPts val="500"/>
              </a:spcBef>
              <a:buClr>
                <a:srgbClr val="CC0000"/>
              </a:buClr>
              <a:buSzPct val="100000"/>
            </a:pPr>
            <a:r>
              <a:rPr lang="en-US" sz="2200" dirty="0">
                <a:solidFill>
                  <a:srgbClr val="000000"/>
                </a:solidFill>
                <a:latin typeface="Verdana"/>
                <a:ea typeface="Verdana"/>
                <a:cs typeface="Verdana"/>
                <a:sym typeface="Verdana"/>
              </a:rPr>
              <a:t>Scrum master is responsible for organizing and coordinating </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80</a:t>
            </a:fld>
            <a:endParaRPr lang="en-US"/>
          </a:p>
        </p:txBody>
      </p:sp>
    </p:spTree>
    <p:extLst>
      <p:ext uri="{BB962C8B-B14F-4D97-AF65-F5344CB8AC3E}">
        <p14:creationId xmlns:p14="http://schemas.microsoft.com/office/powerpoint/2010/main" val="2037564950"/>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 Demo</a:t>
            </a:r>
          </a:p>
        </p:txBody>
      </p:sp>
      <p:pic>
        <p:nvPicPr>
          <p:cNvPr id="11266" name="Picture 2" descr="http://rules.ssw.com.au/Management/RulesToBetterScrumUsingTFS/PublishingImages/war-room-good-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9" y="1143000"/>
            <a:ext cx="8881911"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81</a:t>
            </a:fld>
            <a:endParaRPr lang="en-US"/>
          </a:p>
        </p:txBody>
      </p:sp>
    </p:spTree>
    <p:extLst>
      <p:ext uri="{BB962C8B-B14F-4D97-AF65-F5344CB8AC3E}">
        <p14:creationId xmlns:p14="http://schemas.microsoft.com/office/powerpoint/2010/main" val="1886581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Sprint retrospectives </a:t>
            </a:r>
            <a:endParaRPr lang="en-US" dirty="0"/>
          </a:p>
        </p:txBody>
      </p:sp>
      <p:sp>
        <p:nvSpPr>
          <p:cNvPr id="928" name="Shape 92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Font typeface="Noto Symbol"/>
              <a:buChar char="●"/>
            </a:pPr>
            <a:r>
              <a:rPr lang="en-US" sz="3000" dirty="0">
                <a:solidFill>
                  <a:srgbClr val="000000"/>
                </a:solidFill>
                <a:latin typeface="Verdana"/>
                <a:ea typeface="Verdana"/>
                <a:cs typeface="Verdana"/>
                <a:sym typeface="Verdana"/>
              </a:rPr>
              <a:t>What went right </a:t>
            </a:r>
          </a:p>
          <a:p>
            <a:pPr marL="0" indent="0">
              <a:spcBef>
                <a:spcPts val="700"/>
              </a:spcBef>
              <a:spcAft>
                <a:spcPts val="0"/>
              </a:spcAft>
              <a:buClr>
                <a:srgbClr val="CC0000"/>
              </a:buClr>
              <a:buSzPct val="100000"/>
              <a:buFont typeface="Noto Symbol"/>
              <a:buChar char="●"/>
            </a:pPr>
            <a:r>
              <a:rPr lang="en-US" sz="3000" dirty="0">
                <a:solidFill>
                  <a:srgbClr val="000000"/>
                </a:solidFill>
                <a:latin typeface="Verdana"/>
                <a:ea typeface="Verdana"/>
                <a:cs typeface="Verdana"/>
                <a:sym typeface="Verdana"/>
              </a:rPr>
              <a:t>What went wrong </a:t>
            </a:r>
          </a:p>
          <a:p>
            <a:pPr marL="0" indent="0">
              <a:spcBef>
                <a:spcPts val="700"/>
              </a:spcBef>
              <a:spcAft>
                <a:spcPts val="0"/>
              </a:spcAft>
              <a:buClr>
                <a:srgbClr val="CC0000"/>
              </a:buClr>
              <a:buSzPct val="100000"/>
              <a:buFont typeface="Noto Symbol"/>
              <a:buChar char="●"/>
            </a:pPr>
            <a:endParaRPr lang="en-US" sz="3000" dirty="0">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latin typeface="Verdana"/>
                <a:ea typeface="Verdana"/>
                <a:cs typeface="Verdana"/>
                <a:sym typeface="Verdana"/>
              </a:rPr>
              <a:t>Techniques for Retrospective</a:t>
            </a:r>
          </a:p>
          <a:p>
            <a:r>
              <a:rPr lang="en-US" sz="3200" dirty="0"/>
              <a:t>Force Field Analysis</a:t>
            </a:r>
          </a:p>
          <a:p>
            <a:r>
              <a:rPr lang="en-US" sz="3200" dirty="0" err="1"/>
              <a:t>Pomodoro</a:t>
            </a:r>
            <a:r>
              <a:rPr lang="en-US" sz="3200" dirty="0"/>
              <a:t> Retrospective</a:t>
            </a:r>
          </a:p>
          <a:p>
            <a:r>
              <a:rPr lang="en-US" sz="3200" dirty="0"/>
              <a:t>Start-Stop-Continue</a:t>
            </a:r>
          </a:p>
          <a:p>
            <a:r>
              <a:rPr lang="en-US" sz="3200" dirty="0"/>
              <a:t>Sailboat</a:t>
            </a:r>
          </a:p>
          <a:p>
            <a:pPr marL="0" indent="0">
              <a:spcBef>
                <a:spcPts val="700"/>
              </a:spcBef>
              <a:spcAft>
                <a:spcPts val="0"/>
              </a:spcAft>
              <a:buClr>
                <a:srgbClr val="CC0000"/>
              </a:buClr>
              <a:buSzPct val="100000"/>
              <a:buFont typeface="Noto Symbol"/>
              <a:buChar char="●"/>
            </a:pPr>
            <a:endParaRPr lang="en-US" sz="3000" dirty="0">
              <a:solidFill>
                <a:srgbClr val="000000"/>
              </a:solidFill>
              <a:latin typeface="Verdana"/>
              <a:ea typeface="Verdana"/>
              <a:cs typeface="Verdana"/>
              <a:sym typeface="Verdana"/>
            </a:endParaRP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82</a:t>
            </a:fld>
            <a:endParaRPr lang="en-US"/>
          </a:p>
        </p:txBody>
      </p:sp>
    </p:spTree>
    <p:extLst>
      <p:ext uri="{BB962C8B-B14F-4D97-AF65-F5344CB8AC3E}">
        <p14:creationId xmlns:p14="http://schemas.microsoft.com/office/powerpoint/2010/main" val="1767356489"/>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Exercise</a:t>
            </a:r>
          </a:p>
        </p:txBody>
      </p:sp>
      <p:sp>
        <p:nvSpPr>
          <p:cNvPr id="5" name="Content Placeholder 4"/>
          <p:cNvSpPr>
            <a:spLocks noGrp="1"/>
          </p:cNvSpPr>
          <p:nvPr>
            <p:ph sz="quarter" idx="10"/>
          </p:nvPr>
        </p:nvSpPr>
        <p:spPr/>
        <p:txBody>
          <a:bodyPr/>
          <a:lstStyle/>
          <a:p>
            <a:pPr algn="ctr"/>
            <a:endParaRPr lang="en-US" sz="5400" dirty="0"/>
          </a:p>
          <a:p>
            <a:pPr algn="ctr"/>
            <a:endParaRPr lang="en-US" sz="5400" dirty="0"/>
          </a:p>
          <a:p>
            <a:pPr algn="ctr"/>
            <a:r>
              <a:rPr lang="en-US" sz="5400" dirty="0"/>
              <a:t>Retrospective Video</a:t>
            </a:r>
          </a:p>
          <a:p>
            <a:pPr algn="ctr"/>
            <a:r>
              <a:rPr lang="en-US" sz="5400" dirty="0"/>
              <a:t>Learning from Clip?</a:t>
            </a: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83</a:t>
            </a:fld>
            <a:endParaRPr lang="en-US"/>
          </a:p>
        </p:txBody>
      </p:sp>
    </p:spTree>
    <p:extLst>
      <p:ext uri="{BB962C8B-B14F-4D97-AF65-F5344CB8AC3E}">
        <p14:creationId xmlns:p14="http://schemas.microsoft.com/office/powerpoint/2010/main" val="1202507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Verdana"/>
                <a:ea typeface="Verdana"/>
                <a:cs typeface="Verdana"/>
                <a:sym typeface="Verdana"/>
              </a:rPr>
              <a:t>Useful Metrics</a:t>
            </a:r>
            <a:r>
              <a:rPr lang="en-US" dirty="0">
                <a:solidFill>
                  <a:srgbClr val="000000"/>
                </a:solidFill>
                <a:latin typeface="Verdana"/>
                <a:ea typeface="Verdana"/>
                <a:cs typeface="Verdana"/>
                <a:sym typeface="Verdana"/>
              </a:rPr>
              <a:t> </a:t>
            </a:r>
            <a:endParaRPr lang="en-US" dirty="0"/>
          </a:p>
        </p:txBody>
      </p:sp>
    </p:spTree>
    <p:extLst>
      <p:ext uri="{BB962C8B-B14F-4D97-AF65-F5344CB8AC3E}">
        <p14:creationId xmlns:p14="http://schemas.microsoft.com/office/powerpoint/2010/main" val="2404206350"/>
      </p:ext>
    </p:extLst>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Verdana"/>
                <a:ea typeface="Verdana"/>
                <a:cs typeface="Verdana"/>
                <a:sym typeface="Verdana"/>
              </a:rPr>
              <a:t>Sprint Burn down Chart</a:t>
            </a:r>
            <a:endParaRPr lang="en-US" dirty="0"/>
          </a:p>
        </p:txBody>
      </p:sp>
      <p:pic>
        <p:nvPicPr>
          <p:cNvPr id="1280" name="Shape 1280"/>
          <p:cNvPicPr preferRelativeResize="0"/>
          <p:nvPr/>
        </p:nvPicPr>
        <p:blipFill rotWithShape="1">
          <a:blip r:embed="rId3">
            <a:alphaModFix/>
          </a:blip>
          <a:srcRect/>
          <a:stretch/>
        </p:blipFill>
        <p:spPr>
          <a:xfrm>
            <a:off x="2057400" y="1115880"/>
            <a:ext cx="7959671" cy="4293028"/>
          </a:xfrm>
          <a:prstGeom prst="rect">
            <a:avLst/>
          </a:prstGeom>
          <a:noFill/>
          <a:ln>
            <a:noFill/>
          </a:ln>
        </p:spPr>
      </p:pic>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85</a:t>
            </a:fld>
            <a:endParaRPr lang="en-US"/>
          </a:p>
        </p:txBody>
      </p:sp>
    </p:spTree>
    <p:extLst>
      <p:ext uri="{BB962C8B-B14F-4D97-AF65-F5344CB8AC3E}">
        <p14:creationId xmlns:p14="http://schemas.microsoft.com/office/powerpoint/2010/main" val="166467423"/>
      </p:ext>
    </p:extLst>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Burnup Chart</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86</a:t>
            </a:fld>
            <a:endParaRPr lang="en-US"/>
          </a:p>
        </p:txBody>
      </p:sp>
    </p:spTree>
    <p:extLst>
      <p:ext uri="{BB962C8B-B14F-4D97-AF65-F5344CB8AC3E}">
        <p14:creationId xmlns:p14="http://schemas.microsoft.com/office/powerpoint/2010/main" val="3461518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Velocity Chart</a:t>
            </a:r>
          </a:p>
        </p:txBody>
      </p:sp>
      <p:pic>
        <p:nvPicPr>
          <p:cNvPr id="1026" name="Picture 2" descr="http://training-course-material.com/images/6/6f/Velocity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690897"/>
            <a:ext cx="9525000" cy="49118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0" y="5602699"/>
            <a:ext cx="4938340" cy="369332"/>
          </a:xfrm>
          <a:prstGeom prst="rect">
            <a:avLst/>
          </a:prstGeom>
          <a:noFill/>
        </p:spPr>
        <p:txBody>
          <a:bodyPr wrap="none" rtlCol="0">
            <a:spAutoFit/>
          </a:bodyPr>
          <a:lstStyle/>
          <a:p>
            <a:r>
              <a:rPr lang="en-IN" dirty="0">
                <a:solidFill>
                  <a:srgbClr val="FF0000"/>
                </a:solidFill>
              </a:rPr>
              <a:t>Using Velocity badly can cause Technical Debt</a:t>
            </a:r>
            <a:endParaRPr lang="en-US" dirty="0">
              <a:solidFill>
                <a:srgbClr val="FF0000"/>
              </a:solidFill>
            </a:endParaRPr>
          </a:p>
        </p:txBody>
      </p:sp>
      <p:sp>
        <p:nvSpPr>
          <p:cNvPr id="2" name="Slide Number Placeholder 1"/>
          <p:cNvSpPr>
            <a:spLocks noGrp="1"/>
          </p:cNvSpPr>
          <p:nvPr>
            <p:ph type="sldNum" sz="quarter" idx="14"/>
          </p:nvPr>
        </p:nvSpPr>
        <p:spPr/>
        <p:txBody>
          <a:bodyPr/>
          <a:lstStyle/>
          <a:p>
            <a:pPr>
              <a:defRPr/>
            </a:pPr>
            <a:fld id="{E3D14F8F-CD33-483E-BA10-26CB4D716191}" type="slidenum">
              <a:rPr lang="en-US" smtClean="0"/>
              <a:pPr>
                <a:defRPr/>
              </a:pPr>
              <a:t>87</a:t>
            </a:fld>
            <a:endParaRPr lang="en-US"/>
          </a:p>
        </p:txBody>
      </p:sp>
    </p:spTree>
    <p:extLst>
      <p:ext uri="{BB962C8B-B14F-4D97-AF65-F5344CB8AC3E}">
        <p14:creationId xmlns:p14="http://schemas.microsoft.com/office/powerpoint/2010/main" val="2785521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Burnup Chart</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88</a:t>
            </a:fld>
            <a:endParaRPr lang="en-US"/>
          </a:p>
        </p:txBody>
      </p:sp>
    </p:spTree>
    <p:extLst>
      <p:ext uri="{BB962C8B-B14F-4D97-AF65-F5344CB8AC3E}">
        <p14:creationId xmlns:p14="http://schemas.microsoft.com/office/powerpoint/2010/main" val="2615966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Release Burndown</a:t>
            </a:r>
          </a:p>
        </p:txBody>
      </p:sp>
      <p:pic>
        <p:nvPicPr>
          <p:cNvPr id="1026" name="Picture 2" descr="https://www.scrumalliance.org/system/resource_files/0000/2235/ProductReleaseBurndow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3202"/>
            <a:ext cx="6774443" cy="5068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52006" y="913202"/>
            <a:ext cx="4411394" cy="5262979"/>
          </a:xfrm>
          <a:prstGeom prst="rect">
            <a:avLst/>
          </a:prstGeom>
          <a:noFill/>
        </p:spPr>
        <p:txBody>
          <a:bodyPr wrap="square" rtlCol="0">
            <a:spAutoFit/>
          </a:bodyPr>
          <a:lstStyle/>
          <a:p>
            <a:r>
              <a:rPr lang="en-IN" sz="1600" b="1" dirty="0">
                <a:solidFill>
                  <a:schemeClr val="tx1"/>
                </a:solidFill>
              </a:rPr>
              <a:t>Management</a:t>
            </a:r>
          </a:p>
          <a:p>
            <a:pPr marL="285750" indent="-285750">
              <a:buFont typeface="Arial" panose="020B0604020202020204" pitchFamily="34" charset="0"/>
              <a:buChar char="•"/>
            </a:pPr>
            <a:r>
              <a:rPr lang="en-IN" sz="1600" dirty="0">
                <a:solidFill>
                  <a:schemeClr val="tx1"/>
                </a:solidFill>
              </a:rPr>
              <a:t>Visualize the overall project timeline and calculate total project costs. </a:t>
            </a:r>
          </a:p>
          <a:p>
            <a:pPr marL="285750" indent="-285750">
              <a:buFont typeface="Arial" panose="020B0604020202020204" pitchFamily="34" charset="0"/>
              <a:buChar char="•"/>
            </a:pPr>
            <a:r>
              <a:rPr lang="en-IN" sz="1600" dirty="0">
                <a:solidFill>
                  <a:schemeClr val="tx1"/>
                </a:solidFill>
              </a:rPr>
              <a:t>Management can also see from a release burndown chart when extra sprints were added because remaining work has been re-estimated or work has been added. </a:t>
            </a:r>
          </a:p>
          <a:p>
            <a:pPr marL="285750" indent="-285750">
              <a:buFont typeface="Arial" panose="020B0604020202020204" pitchFamily="34" charset="0"/>
              <a:buChar char="•"/>
            </a:pPr>
            <a:r>
              <a:rPr lang="en-IN" sz="1600" dirty="0">
                <a:solidFill>
                  <a:schemeClr val="tx1"/>
                </a:solidFill>
              </a:rPr>
              <a:t>They can also see the affect of other factors (such as changes in the team’s velocity or membership) on the long-term project outlook.</a:t>
            </a:r>
          </a:p>
          <a:p>
            <a:r>
              <a:rPr lang="en-IN" sz="1600" b="1" dirty="0">
                <a:solidFill>
                  <a:schemeClr val="tx1"/>
                </a:solidFill>
              </a:rPr>
              <a:t>Product Owner</a:t>
            </a:r>
          </a:p>
          <a:p>
            <a:pPr marL="285750" indent="-285750">
              <a:buFont typeface="Arial" panose="020B0604020202020204" pitchFamily="34" charset="0"/>
              <a:buChar char="•"/>
            </a:pPr>
            <a:r>
              <a:rPr lang="en-IN" sz="1600" dirty="0">
                <a:solidFill>
                  <a:schemeClr val="tx1"/>
                </a:solidFill>
              </a:rPr>
              <a:t>Team is progressing faster than planned, they may have the option of pulling in lower priority work from the backlog. </a:t>
            </a:r>
          </a:p>
          <a:p>
            <a:pPr marL="285750" indent="-285750">
              <a:buFont typeface="Arial" panose="020B0604020202020204" pitchFamily="34" charset="0"/>
              <a:buChar char="•"/>
            </a:pPr>
            <a:r>
              <a:rPr lang="en-IN" sz="1600" dirty="0">
                <a:solidFill>
                  <a:schemeClr val="tx1"/>
                </a:solidFill>
              </a:rPr>
              <a:t>Team is not completing as much as planned in each sprint, the product owner may opt to de-scope some of the project, re-prioritize the backlog, or look to project sponsors to increase the length of the project or add project resources.</a:t>
            </a:r>
            <a:endParaRPr lang="en-US" sz="1600" dirty="0">
              <a:solidFill>
                <a:schemeClr val="tx1"/>
              </a:solidFill>
            </a:endParaRPr>
          </a:p>
        </p:txBody>
      </p:sp>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89</a:t>
            </a:fld>
            <a:endParaRPr lang="en-US"/>
          </a:p>
        </p:txBody>
      </p:sp>
    </p:spTree>
    <p:extLst>
      <p:ext uri="{BB962C8B-B14F-4D97-AF65-F5344CB8AC3E}">
        <p14:creationId xmlns:p14="http://schemas.microsoft.com/office/powerpoint/2010/main" val="4001748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Why this?</a:t>
            </a:r>
            <a:endParaRPr lang="en-US" dirty="0"/>
          </a:p>
        </p:txBody>
      </p:sp>
      <p:sp>
        <p:nvSpPr>
          <p:cNvPr id="121" name="Shape 121"/>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buClr>
                <a:srgbClr val="CC0000"/>
              </a:buClr>
              <a:buSzPct val="100000"/>
              <a:buNone/>
            </a:pPr>
            <a:r>
              <a:rPr lang="en-CA" sz="3200" dirty="0"/>
              <a:t>Standish Group Prepares Chaos Reports Regularly. </a:t>
            </a:r>
          </a:p>
          <a:p>
            <a:pPr marL="0" indent="0">
              <a:buClr>
                <a:srgbClr val="CC0000"/>
              </a:buClr>
              <a:buSzPct val="100000"/>
              <a:buNone/>
            </a:pPr>
            <a:endParaRPr lang="en-CA" sz="3200" dirty="0"/>
          </a:p>
          <a:p>
            <a:pPr>
              <a:buClr>
                <a:srgbClr val="CC0000"/>
              </a:buClr>
              <a:buSzPct val="100000"/>
            </a:pPr>
            <a:r>
              <a:rPr lang="en-US" sz="3000" dirty="0">
                <a:solidFill>
                  <a:srgbClr val="000000"/>
                </a:solidFill>
                <a:latin typeface="Verdana"/>
                <a:ea typeface="Verdana"/>
                <a:cs typeface="Verdana"/>
                <a:sym typeface="Verdana"/>
              </a:rPr>
              <a:t>1994: Only 16% of the projects are successful, based on their triple constraints  </a:t>
            </a:r>
          </a:p>
          <a:p>
            <a:pPr>
              <a:buClr>
                <a:srgbClr val="CC0000"/>
              </a:buClr>
              <a:buSzPct val="100000"/>
            </a:pPr>
            <a:r>
              <a:rPr lang="en-US" sz="3000" dirty="0">
                <a:latin typeface="Verdana"/>
                <a:ea typeface="Verdana"/>
                <a:cs typeface="Verdana"/>
                <a:sym typeface="Verdana"/>
              </a:rPr>
              <a:t>2004: 29%</a:t>
            </a:r>
          </a:p>
          <a:p>
            <a:pPr>
              <a:buClr>
                <a:srgbClr val="CC0000"/>
              </a:buClr>
              <a:buSzPct val="100000"/>
            </a:pPr>
            <a:r>
              <a:rPr lang="en-US" sz="3000" dirty="0">
                <a:solidFill>
                  <a:srgbClr val="000000"/>
                </a:solidFill>
                <a:latin typeface="Verdana"/>
                <a:ea typeface="Verdana"/>
                <a:cs typeface="Verdana"/>
                <a:sym typeface="Verdana"/>
              </a:rPr>
              <a:t>2009: 32%</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9</a:t>
            </a:fld>
            <a:endParaRPr lang="en-US"/>
          </a:p>
        </p:txBody>
      </p:sp>
    </p:spTree>
    <p:extLst>
      <p:ext uri="{BB962C8B-B14F-4D97-AF65-F5344CB8AC3E}">
        <p14:creationId xmlns:p14="http://schemas.microsoft.com/office/powerpoint/2010/main" val="211892315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Burndown (Converging)</a:t>
            </a:r>
          </a:p>
        </p:txBody>
      </p:sp>
      <p:pic>
        <p:nvPicPr>
          <p:cNvPr id="3" name="Picture 2"/>
          <p:cNvPicPr>
            <a:picLocks noChangeAspect="1"/>
          </p:cNvPicPr>
          <p:nvPr/>
        </p:nvPicPr>
        <p:blipFill>
          <a:blip r:embed="rId3"/>
          <a:stretch>
            <a:fillRect/>
          </a:stretch>
        </p:blipFill>
        <p:spPr>
          <a:xfrm>
            <a:off x="533400" y="1066800"/>
            <a:ext cx="11330883" cy="4662048"/>
          </a:xfrm>
          <a:prstGeom prst="rect">
            <a:avLst/>
          </a:prstGeom>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90</a:t>
            </a:fld>
            <a:endParaRPr lang="en-US"/>
          </a:p>
        </p:txBody>
      </p:sp>
    </p:spTree>
    <p:extLst>
      <p:ext uri="{BB962C8B-B14F-4D97-AF65-F5344CB8AC3E}">
        <p14:creationId xmlns:p14="http://schemas.microsoft.com/office/powerpoint/2010/main" val="22903202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Burndown (Non-converging)</a:t>
            </a:r>
          </a:p>
        </p:txBody>
      </p:sp>
      <p:pic>
        <p:nvPicPr>
          <p:cNvPr id="3" name="Picture 2"/>
          <p:cNvPicPr>
            <a:picLocks noChangeAspect="1"/>
          </p:cNvPicPr>
          <p:nvPr/>
        </p:nvPicPr>
        <p:blipFill>
          <a:blip r:embed="rId3"/>
          <a:stretch>
            <a:fillRect/>
          </a:stretch>
        </p:blipFill>
        <p:spPr>
          <a:xfrm>
            <a:off x="1192725" y="1117031"/>
            <a:ext cx="9806549" cy="4623938"/>
          </a:xfrm>
          <a:prstGeom prst="rect">
            <a:avLst/>
          </a:prstGeom>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91</a:t>
            </a:fld>
            <a:endParaRPr lang="en-US"/>
          </a:p>
        </p:txBody>
      </p:sp>
    </p:spTree>
    <p:extLst>
      <p:ext uri="{BB962C8B-B14F-4D97-AF65-F5344CB8AC3E}">
        <p14:creationId xmlns:p14="http://schemas.microsoft.com/office/powerpoint/2010/main" val="36916674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Burndown/Up Chart</a:t>
            </a:r>
          </a:p>
        </p:txBody>
      </p:sp>
      <p:sp>
        <p:nvSpPr>
          <p:cNvPr id="3" name="Slide Number Placeholder 2"/>
          <p:cNvSpPr>
            <a:spLocks noGrp="1"/>
          </p:cNvSpPr>
          <p:nvPr>
            <p:ph type="sldNum" sz="quarter" idx="14"/>
          </p:nvPr>
        </p:nvSpPr>
        <p:spPr/>
        <p:txBody>
          <a:bodyPr/>
          <a:lstStyle/>
          <a:p>
            <a:pPr>
              <a:defRPr/>
            </a:pPr>
            <a:fld id="{E3D14F8F-CD33-483E-BA10-26CB4D716191}" type="slidenum">
              <a:rPr lang="en-US" smtClean="0"/>
              <a:pPr>
                <a:defRPr/>
              </a:pPr>
              <a:t>92</a:t>
            </a:fld>
            <a:endParaRPr lang="en-US"/>
          </a:p>
        </p:txBody>
      </p:sp>
    </p:spTree>
    <p:extLst>
      <p:ext uri="{BB962C8B-B14F-4D97-AF65-F5344CB8AC3E}">
        <p14:creationId xmlns:p14="http://schemas.microsoft.com/office/powerpoint/2010/main" val="1721049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Status</a:t>
            </a:r>
          </a:p>
        </p:txBody>
      </p:sp>
      <p:pic>
        <p:nvPicPr>
          <p:cNvPr id="3" name="Picture 2"/>
          <p:cNvPicPr>
            <a:picLocks noChangeAspect="1"/>
          </p:cNvPicPr>
          <p:nvPr/>
        </p:nvPicPr>
        <p:blipFill>
          <a:blip r:embed="rId3"/>
          <a:stretch>
            <a:fillRect/>
          </a:stretch>
        </p:blipFill>
        <p:spPr>
          <a:xfrm>
            <a:off x="1675431" y="812156"/>
            <a:ext cx="8841137" cy="5233688"/>
          </a:xfrm>
          <a:prstGeom prst="rect">
            <a:avLst/>
          </a:prstGeom>
        </p:spPr>
      </p:pic>
      <p:sp>
        <p:nvSpPr>
          <p:cNvPr id="4" name="Slide Number Placeholder 3"/>
          <p:cNvSpPr>
            <a:spLocks noGrp="1"/>
          </p:cNvSpPr>
          <p:nvPr>
            <p:ph type="sldNum" sz="quarter" idx="14"/>
          </p:nvPr>
        </p:nvSpPr>
        <p:spPr/>
        <p:txBody>
          <a:bodyPr/>
          <a:lstStyle/>
          <a:p>
            <a:pPr>
              <a:defRPr/>
            </a:pPr>
            <a:fld id="{E3D14F8F-CD33-483E-BA10-26CB4D716191}" type="slidenum">
              <a:rPr lang="en-US" smtClean="0"/>
              <a:pPr>
                <a:defRPr/>
              </a:pPr>
              <a:t>93</a:t>
            </a:fld>
            <a:endParaRPr lang="en-US"/>
          </a:p>
        </p:txBody>
      </p:sp>
    </p:spTree>
    <p:extLst>
      <p:ext uri="{BB962C8B-B14F-4D97-AF65-F5344CB8AC3E}">
        <p14:creationId xmlns:p14="http://schemas.microsoft.com/office/powerpoint/2010/main" val="225904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Running Tested Features</a:t>
            </a:r>
          </a:p>
        </p:txBody>
      </p:sp>
      <p:sp>
        <p:nvSpPr>
          <p:cNvPr id="6" name="Content Placeholder 5"/>
          <p:cNvSpPr>
            <a:spLocks noGrp="1"/>
          </p:cNvSpPr>
          <p:nvPr>
            <p:ph idx="13"/>
          </p:nvPr>
        </p:nvSpPr>
        <p:spPr>
          <a:xfrm>
            <a:off x="6299200" y="685801"/>
            <a:ext cx="4673600" cy="4571999"/>
          </a:xfrm>
        </p:spPr>
        <p:txBody>
          <a:bodyPr>
            <a:normAutofit fontScale="85000" lnSpcReduction="20000"/>
          </a:bodyPr>
          <a:lstStyle/>
          <a:p>
            <a:r>
              <a:rPr lang="en-IN" dirty="0"/>
              <a:t>The RTF graph should look like , as the team should be adding features early and often and consistently</a:t>
            </a:r>
          </a:p>
          <a:p>
            <a:endParaRPr lang="en-IN" dirty="0"/>
          </a:p>
          <a:p>
            <a:r>
              <a:rPr lang="en-IN" dirty="0"/>
              <a:t>If it looks like , there might have been too much </a:t>
            </a:r>
            <a:r>
              <a:rPr lang="en-IN" dirty="0" err="1"/>
              <a:t>waterfallish</a:t>
            </a:r>
            <a:r>
              <a:rPr lang="en-IN" dirty="0"/>
              <a:t> behaviour going on – merits a conversation</a:t>
            </a:r>
          </a:p>
          <a:p>
            <a:endParaRPr lang="en-IN" dirty="0"/>
          </a:p>
          <a:p>
            <a:r>
              <a:rPr lang="en-IN" dirty="0"/>
              <a:t>This  </a:t>
            </a:r>
            <a:r>
              <a:rPr lang="en-IN" dirty="0" err="1"/>
              <a:t>behavior</a:t>
            </a:r>
            <a:r>
              <a:rPr lang="en-IN" dirty="0"/>
              <a:t> indicates that things broke, and tests were failing. </a:t>
            </a:r>
            <a:r>
              <a:rPr lang="en-US" dirty="0"/>
              <a:t>Questions </a:t>
            </a:r>
            <a:r>
              <a:rPr lang="en-US" i="1" dirty="0"/>
              <a:t>must </a:t>
            </a:r>
            <a:r>
              <a:rPr lang="en-US" dirty="0"/>
              <a:t>be asked</a:t>
            </a:r>
          </a:p>
        </p:txBody>
      </p:sp>
      <p:pic>
        <p:nvPicPr>
          <p:cNvPr id="7" name="Content Placeholder 6"/>
          <p:cNvPicPr>
            <a:picLocks noGrp="1" noChangeAspect="1"/>
          </p:cNvPicPr>
          <p:nvPr>
            <p:ph idx="1"/>
          </p:nvPr>
        </p:nvPicPr>
        <p:blipFill>
          <a:blip r:embed="rId3"/>
          <a:stretch>
            <a:fillRect/>
          </a:stretch>
        </p:blipFill>
        <p:spPr>
          <a:xfrm>
            <a:off x="1248525" y="685800"/>
            <a:ext cx="3316625" cy="4572000"/>
          </a:xfrm>
          <a:prstGeom prst="rect">
            <a:avLst/>
          </a:prstGeom>
        </p:spPr>
      </p:pic>
      <p:sp>
        <p:nvSpPr>
          <p:cNvPr id="8" name="TextBox 7"/>
          <p:cNvSpPr txBox="1"/>
          <p:nvPr/>
        </p:nvSpPr>
        <p:spPr>
          <a:xfrm>
            <a:off x="914401" y="5366825"/>
            <a:ext cx="10287000"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A story is said to “pass” if all of its acceptance tests pass Otherwise, it fails</a:t>
            </a:r>
          </a:p>
          <a:p>
            <a:pPr marL="285750" indent="-285750">
              <a:buFont typeface="Arial" panose="020B0604020202020204" pitchFamily="34" charset="0"/>
              <a:buChar char="•"/>
            </a:pPr>
            <a:r>
              <a:rPr lang="en-IN" dirty="0">
                <a:solidFill>
                  <a:schemeClr val="tx1"/>
                </a:solidFill>
              </a:rPr>
              <a:t>It treats all stories as “equal”; that is, no story is worth more than another – they all provide equally to the count</a:t>
            </a:r>
            <a:endParaRPr lang="en-US" dirty="0">
              <a:solidFill>
                <a:schemeClr val="tx1"/>
              </a:solidFill>
            </a:endParaRPr>
          </a:p>
        </p:txBody>
      </p:sp>
      <p:sp>
        <p:nvSpPr>
          <p:cNvPr id="2" name="Slide Number Placeholder 1"/>
          <p:cNvSpPr>
            <a:spLocks noGrp="1"/>
          </p:cNvSpPr>
          <p:nvPr>
            <p:ph type="sldNum" sz="quarter" idx="18"/>
          </p:nvPr>
        </p:nvSpPr>
        <p:spPr/>
        <p:txBody>
          <a:bodyPr/>
          <a:lstStyle/>
          <a:p>
            <a:pPr>
              <a:defRPr/>
            </a:pPr>
            <a:fld id="{1CEF70E5-6B14-49D5-B0F1-7A6FD6AE9CCB}" type="slidenum">
              <a:rPr lang="en-US" smtClean="0"/>
              <a:pPr>
                <a:defRPr/>
              </a:pPr>
              <a:t>94</a:t>
            </a:fld>
            <a:endParaRPr lang="en-US"/>
          </a:p>
        </p:txBody>
      </p:sp>
    </p:spTree>
    <p:extLst>
      <p:ext uri="{BB962C8B-B14F-4D97-AF65-F5344CB8AC3E}">
        <p14:creationId xmlns:p14="http://schemas.microsoft.com/office/powerpoint/2010/main" val="3276736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864"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p:cNvSpPr txBox="1">
            <a:spLocks noChangeArrowheads="1"/>
          </p:cNvSpPr>
          <p:nvPr/>
        </p:nvSpPr>
        <p:spPr bwMode="auto">
          <a:xfrm>
            <a:off x="8458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68612" name="Title 4"/>
          <p:cNvSpPr>
            <a:spLocks noGrp="1"/>
          </p:cNvSpPr>
          <p:nvPr>
            <p:ph type="title"/>
          </p:nvPr>
        </p:nvSpPr>
        <p:spPr/>
        <p:txBody>
          <a:bodyPr>
            <a:normAutofit/>
          </a:bodyPr>
          <a:lstStyle/>
          <a:p>
            <a:pPr>
              <a:defRPr/>
            </a:pPr>
            <a:r>
              <a:rPr dirty="0"/>
              <a:t>Risk Burn-down Graph</a:t>
            </a:r>
          </a:p>
        </p:txBody>
      </p:sp>
      <p:sp>
        <p:nvSpPr>
          <p:cNvPr id="762891" name="Slide Number Placeholder 12"/>
          <p:cNvSpPr>
            <a:spLocks noGrp="1"/>
          </p:cNvSpPr>
          <p:nvPr>
            <p:ph type="sldNum" sz="quarter" idx="14"/>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D0E511-9D59-44A6-8A46-A8B5A1C39A72}" type="slidenum">
              <a:rPr lang="en-US" altLang="en-US" smtClean="0"/>
              <a:pPr/>
              <a:t>95</a:t>
            </a:fld>
            <a:endParaRPr lang="en-US" altLang="en-US"/>
          </a:p>
        </p:txBody>
      </p:sp>
      <p:cxnSp>
        <p:nvCxnSpPr>
          <p:cNvPr id="12" name="Straight Connector 11"/>
          <p:cNvCxnSpPr/>
          <p:nvPr/>
        </p:nvCxnSpPr>
        <p:spPr>
          <a:xfrm>
            <a:off x="4095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7848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p:cNvSpPr/>
          <p:nvPr/>
        </p:nvSpPr>
        <p:spPr>
          <a:xfrm>
            <a:off x="6096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defRPr/>
            </a:pPr>
            <a:r>
              <a:rPr lang="en-US" b="1" dirty="0">
                <a:solidFill>
                  <a:schemeClr val="tx1"/>
                </a:solidFill>
              </a:rPr>
              <a:t>Actual Risk Trend line</a:t>
            </a:r>
          </a:p>
        </p:txBody>
      </p:sp>
      <p:sp>
        <p:nvSpPr>
          <p:cNvPr id="762890" name="TextBox 16"/>
          <p:cNvSpPr txBox="1">
            <a:spLocks noChangeArrowheads="1"/>
          </p:cNvSpPr>
          <p:nvPr/>
        </p:nvSpPr>
        <p:spPr bwMode="auto">
          <a:xfrm>
            <a:off x="2895600" y="5638801"/>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Tree>
    <p:extLst>
      <p:ext uri="{BB962C8B-B14F-4D97-AF65-F5344CB8AC3E}">
        <p14:creationId xmlns:p14="http://schemas.microsoft.com/office/powerpoint/2010/main" val="23715122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for Agile Project Management</a:t>
            </a:r>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96</a:t>
            </a:fld>
            <a:endParaRPr lang="en-US"/>
          </a:p>
        </p:txBody>
      </p:sp>
    </p:spTree>
    <p:extLst>
      <p:ext uri="{BB962C8B-B14F-4D97-AF65-F5344CB8AC3E}">
        <p14:creationId xmlns:p14="http://schemas.microsoft.com/office/powerpoint/2010/main" val="10769218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Tool Support for Scrum</a:t>
            </a:r>
            <a:endParaRPr lang="en-US" dirty="0"/>
          </a:p>
        </p:txBody>
      </p:sp>
      <p:sp>
        <p:nvSpPr>
          <p:cNvPr id="1304" name="Shape 130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400" dirty="0">
                <a:solidFill>
                  <a:srgbClr val="000000"/>
                </a:solidFill>
                <a:latin typeface="Verdana"/>
                <a:ea typeface="Verdana"/>
                <a:cs typeface="Verdana"/>
                <a:sym typeface="Verdana"/>
              </a:rPr>
              <a:t>Doing Scrum requires no tools</a:t>
            </a:r>
          </a:p>
          <a:p>
            <a:pPr>
              <a:spcBef>
                <a:spcPts val="500"/>
              </a:spcBef>
              <a:buClr>
                <a:srgbClr val="CC0000"/>
              </a:buClr>
              <a:buSzPct val="100000"/>
            </a:pPr>
            <a:r>
              <a:rPr lang="en-US" sz="2400" dirty="0">
                <a:solidFill>
                  <a:srgbClr val="000000"/>
                </a:solidFill>
                <a:latin typeface="Verdana"/>
                <a:ea typeface="Verdana"/>
                <a:cs typeface="Verdana"/>
                <a:sym typeface="Verdana"/>
              </a:rPr>
              <a:t>Using a tool will not make you do Scrum</a:t>
            </a:r>
          </a:p>
          <a:p>
            <a:pPr>
              <a:spcBef>
                <a:spcPts val="500"/>
              </a:spcBef>
              <a:buClr>
                <a:srgbClr val="CC0000"/>
              </a:buClr>
              <a:buSzPct val="100000"/>
            </a:pPr>
            <a:r>
              <a:rPr lang="en-US" sz="2400" dirty="0">
                <a:solidFill>
                  <a:srgbClr val="000000"/>
                </a:solidFill>
                <a:latin typeface="Verdana"/>
                <a:ea typeface="Verdana"/>
                <a:cs typeface="Verdana"/>
                <a:sym typeface="Verdana"/>
              </a:rPr>
              <a:t>Identify your metrics and reporting needs first</a:t>
            </a:r>
          </a:p>
          <a:p>
            <a:pPr>
              <a:spcBef>
                <a:spcPts val="500"/>
              </a:spcBef>
              <a:buClr>
                <a:srgbClr val="CC0000"/>
              </a:buClr>
              <a:buSzPct val="100000"/>
            </a:pPr>
            <a:r>
              <a:rPr lang="en-US" sz="2400" dirty="0">
                <a:solidFill>
                  <a:srgbClr val="000000"/>
                </a:solidFill>
                <a:latin typeface="Verdana"/>
                <a:ea typeface="Verdana"/>
                <a:cs typeface="Verdana"/>
                <a:sym typeface="Verdana"/>
              </a:rPr>
              <a:t>Find tools that work with you</a:t>
            </a:r>
          </a:p>
          <a:p>
            <a:pPr>
              <a:spcBef>
                <a:spcPts val="500"/>
              </a:spcBef>
              <a:buClr>
                <a:srgbClr val="CC0000"/>
              </a:buClr>
              <a:buSzPct val="100000"/>
            </a:pPr>
            <a:r>
              <a:rPr lang="en-US" sz="2400" dirty="0">
                <a:solidFill>
                  <a:srgbClr val="000000"/>
                </a:solidFill>
                <a:latin typeface="Verdana"/>
                <a:ea typeface="Verdana"/>
                <a:cs typeface="Verdana"/>
                <a:sym typeface="Verdana"/>
              </a:rPr>
              <a:t>Start simple and stay that way</a:t>
            </a:r>
          </a:p>
          <a:p>
            <a:pPr>
              <a:spcBef>
                <a:spcPts val="500"/>
              </a:spcBef>
              <a:buClr>
                <a:srgbClr val="CC0000"/>
              </a:buClr>
              <a:buSzPct val="100000"/>
            </a:pPr>
            <a:r>
              <a:rPr lang="en-US" sz="2400" dirty="0">
                <a:solidFill>
                  <a:srgbClr val="000000"/>
                </a:solidFill>
                <a:latin typeface="Verdana"/>
                <a:ea typeface="Verdana"/>
                <a:cs typeface="Verdana"/>
                <a:sym typeface="Verdana"/>
              </a:rPr>
              <a:t>Find tools with unobtrusive touch points</a:t>
            </a:r>
          </a:p>
          <a:p>
            <a:pPr>
              <a:spcBef>
                <a:spcPts val="500"/>
              </a:spcBef>
              <a:buClr>
                <a:srgbClr val="CC0000"/>
              </a:buClr>
              <a:buSzPct val="100000"/>
            </a:pPr>
            <a:r>
              <a:rPr lang="en-US" sz="2400" dirty="0">
                <a:solidFill>
                  <a:srgbClr val="000000"/>
                </a:solidFill>
                <a:latin typeface="Verdana"/>
                <a:ea typeface="Verdana"/>
                <a:cs typeface="Verdana"/>
                <a:sym typeface="Verdana"/>
              </a:rPr>
              <a:t>Assign Tool monitor to handle tool usage</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97</a:t>
            </a:fld>
            <a:endParaRPr lang="en-US"/>
          </a:p>
        </p:txBody>
      </p:sp>
    </p:spTree>
    <p:extLst>
      <p:ext uri="{BB962C8B-B14F-4D97-AF65-F5344CB8AC3E}">
        <p14:creationId xmlns:p14="http://schemas.microsoft.com/office/powerpoint/2010/main" val="1954121220"/>
      </p:ext>
    </p:extLst>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Type of Tools Used by Agile Teams</a:t>
            </a:r>
            <a:endParaRPr lang="en-US" dirty="0"/>
          </a:p>
        </p:txBody>
      </p:sp>
      <p:sp>
        <p:nvSpPr>
          <p:cNvPr id="1310" name="Shape 131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500" dirty="0">
                <a:solidFill>
                  <a:srgbClr val="000000"/>
                </a:solidFill>
                <a:latin typeface="Verdana"/>
                <a:ea typeface="Verdana"/>
                <a:cs typeface="Verdana"/>
                <a:sym typeface="Verdana"/>
              </a:rPr>
              <a:t>Collaboration Tools</a:t>
            </a:r>
          </a:p>
          <a:p>
            <a:pPr lvl="1">
              <a:spcBef>
                <a:spcPts val="600"/>
              </a:spcBef>
              <a:buClr>
                <a:srgbClr val="CC0000"/>
              </a:buClr>
              <a:buSzPct val="100000"/>
            </a:pPr>
            <a:r>
              <a:rPr lang="en-US" sz="2200" dirty="0">
                <a:solidFill>
                  <a:srgbClr val="000000"/>
                </a:solidFill>
                <a:latin typeface="Verdana"/>
                <a:ea typeface="Verdana"/>
                <a:cs typeface="Verdana"/>
                <a:sym typeface="Verdana"/>
              </a:rPr>
              <a:t>Whiteboards, wiki, NetMeeting</a:t>
            </a:r>
          </a:p>
          <a:p>
            <a:pPr>
              <a:spcBef>
                <a:spcPts val="700"/>
              </a:spcBef>
              <a:buClr>
                <a:srgbClr val="CC0000"/>
              </a:buClr>
              <a:buSzPct val="100000"/>
            </a:pPr>
            <a:r>
              <a:rPr lang="en-US" sz="2500" dirty="0">
                <a:solidFill>
                  <a:srgbClr val="000000"/>
                </a:solidFill>
                <a:latin typeface="Verdana"/>
                <a:ea typeface="Verdana"/>
                <a:cs typeface="Verdana"/>
                <a:sym typeface="Verdana"/>
              </a:rPr>
              <a:t>Communication Tools</a:t>
            </a:r>
          </a:p>
          <a:p>
            <a:pPr lvl="1">
              <a:spcBef>
                <a:spcPts val="600"/>
              </a:spcBef>
              <a:buClr>
                <a:srgbClr val="CC0000"/>
              </a:buClr>
              <a:buSzPct val="100000"/>
            </a:pPr>
            <a:r>
              <a:rPr lang="en-US" sz="2200" dirty="0">
                <a:solidFill>
                  <a:srgbClr val="000000"/>
                </a:solidFill>
                <a:latin typeface="Verdana"/>
                <a:ea typeface="Verdana"/>
                <a:cs typeface="Verdana"/>
                <a:sym typeface="Verdana"/>
              </a:rPr>
              <a:t>Talking, </a:t>
            </a:r>
            <a:r>
              <a:rPr lang="en-US" sz="2200" dirty="0" err="1">
                <a:solidFill>
                  <a:srgbClr val="000000"/>
                </a:solidFill>
                <a:latin typeface="Verdana"/>
                <a:ea typeface="Verdana"/>
                <a:cs typeface="Verdana"/>
                <a:sym typeface="Verdana"/>
              </a:rPr>
              <a:t>eMail</a:t>
            </a:r>
            <a:r>
              <a:rPr lang="en-US" sz="2200" dirty="0">
                <a:solidFill>
                  <a:srgbClr val="000000"/>
                </a:solidFill>
                <a:latin typeface="Verdana"/>
                <a:ea typeface="Verdana"/>
                <a:cs typeface="Verdana"/>
                <a:sym typeface="Verdana"/>
              </a:rPr>
              <a:t>, IM, video conferencing</a:t>
            </a:r>
          </a:p>
          <a:p>
            <a:pPr>
              <a:spcBef>
                <a:spcPts val="700"/>
              </a:spcBef>
              <a:buClr>
                <a:srgbClr val="CC0000"/>
              </a:buClr>
              <a:buSzPct val="100000"/>
            </a:pPr>
            <a:r>
              <a:rPr lang="en-US" sz="2500" dirty="0">
                <a:solidFill>
                  <a:srgbClr val="000000"/>
                </a:solidFill>
                <a:latin typeface="Verdana"/>
                <a:ea typeface="Verdana"/>
                <a:cs typeface="Verdana"/>
                <a:sym typeface="Verdana"/>
              </a:rPr>
              <a:t>Management Tools</a:t>
            </a:r>
          </a:p>
          <a:p>
            <a:pPr lvl="1">
              <a:spcBef>
                <a:spcPts val="600"/>
              </a:spcBef>
              <a:buClr>
                <a:srgbClr val="CC0000"/>
              </a:buClr>
              <a:buSzPct val="100000"/>
            </a:pPr>
            <a:r>
              <a:rPr lang="en-US" sz="2200" dirty="0">
                <a:solidFill>
                  <a:srgbClr val="000000"/>
                </a:solidFill>
                <a:latin typeface="Verdana"/>
                <a:ea typeface="Verdana"/>
                <a:cs typeface="Verdana"/>
                <a:sym typeface="Verdana"/>
              </a:rPr>
              <a:t>Big charts, spreadsheets, tracking tools</a:t>
            </a:r>
          </a:p>
          <a:p>
            <a:pPr>
              <a:spcBef>
                <a:spcPts val="700"/>
              </a:spcBef>
              <a:buClr>
                <a:srgbClr val="CC0000"/>
              </a:buClr>
              <a:buSzPct val="100000"/>
            </a:pPr>
            <a:r>
              <a:rPr lang="en-US" sz="2500" dirty="0">
                <a:solidFill>
                  <a:srgbClr val="000000"/>
                </a:solidFill>
                <a:latin typeface="Verdana"/>
                <a:ea typeface="Verdana"/>
                <a:cs typeface="Verdana"/>
                <a:sym typeface="Verdana"/>
              </a:rPr>
              <a:t>Development Tools</a:t>
            </a:r>
          </a:p>
          <a:p>
            <a:pPr lvl="1">
              <a:spcBef>
                <a:spcPts val="600"/>
              </a:spcBef>
              <a:buClr>
                <a:srgbClr val="CC0000"/>
              </a:buClr>
              <a:buSzPct val="100000"/>
            </a:pPr>
            <a:r>
              <a:rPr lang="en-US" sz="2200" dirty="0">
                <a:solidFill>
                  <a:srgbClr val="000000"/>
                </a:solidFill>
                <a:latin typeface="Verdana"/>
                <a:ea typeface="Verdana"/>
                <a:cs typeface="Verdana"/>
                <a:sym typeface="Verdana"/>
              </a:rPr>
              <a:t>Version control, build (Ant), automated testing (</a:t>
            </a:r>
            <a:r>
              <a:rPr lang="en-US" sz="2200" dirty="0" err="1">
                <a:solidFill>
                  <a:srgbClr val="000000"/>
                </a:solidFill>
                <a:latin typeface="Verdana"/>
                <a:ea typeface="Verdana"/>
                <a:cs typeface="Verdana"/>
                <a:sym typeface="Verdana"/>
              </a:rPr>
              <a:t>xUnit</a:t>
            </a:r>
            <a:r>
              <a:rPr lang="en-US" sz="2200" dirty="0">
                <a:solidFill>
                  <a:srgbClr val="000000"/>
                </a:solidFill>
                <a:latin typeface="Verdana"/>
                <a:ea typeface="Verdana"/>
                <a:cs typeface="Verdana"/>
                <a:sym typeface="Verdana"/>
              </a:rPr>
              <a:t>, Fit), integration (Cruise Control), IDE w/refactoring support (Eclipse, </a:t>
            </a:r>
            <a:r>
              <a:rPr lang="en-US" sz="2200" dirty="0" err="1">
                <a:solidFill>
                  <a:srgbClr val="000000"/>
                </a:solidFill>
                <a:latin typeface="Verdana"/>
                <a:ea typeface="Verdana"/>
                <a:cs typeface="Verdana"/>
                <a:sym typeface="Verdana"/>
              </a:rPr>
              <a:t>RefactorIT</a:t>
            </a:r>
            <a:r>
              <a:rPr lang="en-US" sz="2200" dirty="0">
                <a:solidFill>
                  <a:srgbClr val="000000"/>
                </a:solidFill>
                <a:latin typeface="Verdana"/>
                <a:ea typeface="Verdana"/>
                <a:cs typeface="Verdana"/>
                <a:sym typeface="Verdana"/>
              </a:rPr>
              <a:t>)</a:t>
            </a:r>
          </a:p>
        </p:txBody>
      </p:sp>
      <p:sp>
        <p:nvSpPr>
          <p:cNvPr id="3" name="Slide Number Placeholder 2"/>
          <p:cNvSpPr>
            <a:spLocks noGrp="1"/>
          </p:cNvSpPr>
          <p:nvPr>
            <p:ph type="sldNum" sz="quarter" idx="14"/>
          </p:nvPr>
        </p:nvSpPr>
        <p:spPr/>
        <p:txBody>
          <a:bodyPr/>
          <a:lstStyle/>
          <a:p>
            <a:pPr>
              <a:defRPr/>
            </a:pPr>
            <a:fld id="{C7AB7643-9ED9-4224-BACB-59C764060412}" type="slidenum">
              <a:rPr lang="en-US" smtClean="0"/>
              <a:pPr>
                <a:defRPr/>
              </a:pPr>
              <a:t>98</a:t>
            </a:fld>
            <a:endParaRPr lang="en-US"/>
          </a:p>
        </p:txBody>
      </p:sp>
    </p:spTree>
    <p:extLst>
      <p:ext uri="{BB962C8B-B14F-4D97-AF65-F5344CB8AC3E}">
        <p14:creationId xmlns:p14="http://schemas.microsoft.com/office/powerpoint/2010/main" val="3091189998"/>
      </p:ext>
    </p:extLst>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Concepts in Agile</a:t>
            </a:r>
          </a:p>
        </p:txBody>
      </p:sp>
    </p:spTree>
    <p:extLst>
      <p:ext uri="{BB962C8B-B14F-4D97-AF65-F5344CB8AC3E}">
        <p14:creationId xmlns:p14="http://schemas.microsoft.com/office/powerpoint/2010/main" val="3851949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11803</TotalTime>
  <Words>4895</Words>
  <Application>Microsoft Office PowerPoint</Application>
  <PresentationFormat>Widescreen</PresentationFormat>
  <Paragraphs>1038</Paragraphs>
  <Slides>124</Slides>
  <Notes>118</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124</vt:i4>
      </vt:variant>
    </vt:vector>
  </HeadingPairs>
  <TitlesOfParts>
    <vt:vector size="136" baseType="lpstr">
      <vt:lpstr>Arial Unicode MS</vt:lpstr>
      <vt:lpstr>SimSun</vt:lpstr>
      <vt:lpstr>Arial</vt:lpstr>
      <vt:lpstr>Calibri</vt:lpstr>
      <vt:lpstr>Helvetica Neue</vt:lpstr>
      <vt:lpstr>Kabel Bk BT</vt:lpstr>
      <vt:lpstr>Mangal</vt:lpstr>
      <vt:lpstr>Matura MT Script Capitals</vt:lpstr>
      <vt:lpstr>Noto Symbol</vt:lpstr>
      <vt:lpstr>Times New Roman</vt:lpstr>
      <vt:lpstr>Verdana</vt:lpstr>
      <vt:lpstr>1_Office Theme</vt:lpstr>
      <vt:lpstr>Agile Project Management Workshop By Hari Thapliyal Agilest &amp; Project Management Trainer, Coach &amp; Consultant MBA, MCA, PGDOM, PGDFM, CIC, PMP, PMI-ACP, PRINCE2 Trainer MCITP, MCTS, CSM, SCT, MCT, SPOC, SMC, SAMC, ZED Master Trainer</vt:lpstr>
      <vt:lpstr>Faculty &amp; Participants An Introduction  Name, Role, Experience, Expectations</vt:lpstr>
      <vt:lpstr>Introspection</vt:lpstr>
      <vt:lpstr>Expectation Setting</vt:lpstr>
      <vt:lpstr>Working Agreements</vt:lpstr>
      <vt:lpstr>Baseline Test</vt:lpstr>
      <vt:lpstr>Day 1</vt:lpstr>
      <vt:lpstr>Overall Plan of This Training</vt:lpstr>
      <vt:lpstr>Why this?</vt:lpstr>
      <vt:lpstr>Process Success with Agile Methods</vt:lpstr>
      <vt:lpstr>Value of Delivered and non-used Features</vt:lpstr>
      <vt:lpstr>Cultural aspects of predictive styles </vt:lpstr>
      <vt:lpstr>Empirical Process</vt:lpstr>
      <vt:lpstr>Adaptive Methods</vt:lpstr>
      <vt:lpstr>When to go agile? Exploration factor</vt:lpstr>
      <vt:lpstr>Agile Framework at a Glance</vt:lpstr>
      <vt:lpstr>PowerPoint Presentation</vt:lpstr>
      <vt:lpstr>History of Agile Development</vt:lpstr>
      <vt:lpstr>PowerPoint Presentation</vt:lpstr>
      <vt:lpstr>Manifesto for Agile Software Development </vt:lpstr>
      <vt:lpstr>The 12 agile principles </vt:lpstr>
      <vt:lpstr>The 12 agile principles </vt:lpstr>
      <vt:lpstr>The 12 agile principles </vt:lpstr>
      <vt:lpstr>SCRUM Values </vt:lpstr>
      <vt:lpstr>SCRUM Values </vt:lpstr>
      <vt:lpstr>PowerPoint Presentation</vt:lpstr>
      <vt:lpstr>Scrum is..</vt:lpstr>
      <vt:lpstr>Command &amp; Control Systems (Exercise)</vt:lpstr>
      <vt:lpstr>Characteristics of Agile Team</vt:lpstr>
      <vt:lpstr>Sprint</vt:lpstr>
      <vt:lpstr>Product Backlog</vt:lpstr>
      <vt:lpstr>What is a product backlog?</vt:lpstr>
      <vt:lpstr>Product backlog</vt:lpstr>
      <vt:lpstr>Visualize Your Product Backlog</vt:lpstr>
      <vt:lpstr>1 Product Owner – 1 Product Backlog</vt:lpstr>
      <vt:lpstr>1 Product Owner – 2 Product Backlogs</vt:lpstr>
      <vt:lpstr>Multiple Product Owners, 1 Product Backlog</vt:lpstr>
      <vt:lpstr>User Story</vt:lpstr>
      <vt:lpstr>User story </vt:lpstr>
      <vt:lpstr>3C of User story </vt:lpstr>
      <vt:lpstr>Types of User Stories</vt:lpstr>
      <vt:lpstr>Theme, Epic, Feature, Story, Task</vt:lpstr>
      <vt:lpstr>I.N.V.E.S.T Model of User Story </vt:lpstr>
      <vt:lpstr>Techniques to Identify User Stories</vt:lpstr>
      <vt:lpstr>Exercise (User Story)</vt:lpstr>
      <vt:lpstr>Day 2</vt:lpstr>
      <vt:lpstr>Estimation</vt:lpstr>
      <vt:lpstr>The Estimation Scale </vt:lpstr>
      <vt:lpstr>Most Common Techniques </vt:lpstr>
      <vt:lpstr>Output of Estimation Workshop</vt:lpstr>
      <vt:lpstr>Story points to schedule </vt:lpstr>
      <vt:lpstr>Exercise - Estimation</vt:lpstr>
      <vt:lpstr>Exercise - Estimation</vt:lpstr>
      <vt:lpstr>Release Planning</vt:lpstr>
      <vt:lpstr>Release Sprint</vt:lpstr>
      <vt:lpstr>Sprint Planning</vt:lpstr>
      <vt:lpstr>Sprint Planning</vt:lpstr>
      <vt:lpstr>Output of sprint planning meeting </vt:lpstr>
      <vt:lpstr>Scrum Board</vt:lpstr>
      <vt:lpstr>Non programming tasks in Sprint</vt:lpstr>
      <vt:lpstr>Scrum Roles</vt:lpstr>
      <vt:lpstr>Product owner</vt:lpstr>
      <vt:lpstr>Scrum Master </vt:lpstr>
      <vt:lpstr>Scrum Teams </vt:lpstr>
      <vt:lpstr>Team Strategies</vt:lpstr>
      <vt:lpstr>Team Strategies</vt:lpstr>
      <vt:lpstr>Team Strategies</vt:lpstr>
      <vt:lpstr>Introspection </vt:lpstr>
      <vt:lpstr>Introspection</vt:lpstr>
      <vt:lpstr>Daily Standup</vt:lpstr>
      <vt:lpstr>Daily Standup</vt:lpstr>
      <vt:lpstr>3 Questions of Daily Scrum</vt:lpstr>
      <vt:lpstr>During the scrum meeting ….</vt:lpstr>
      <vt:lpstr>Questions about Scrum meetings?</vt:lpstr>
      <vt:lpstr>Agile Team Space</vt:lpstr>
      <vt:lpstr>Agile Team Space</vt:lpstr>
      <vt:lpstr>Scrum Meeting Room</vt:lpstr>
      <vt:lpstr>Introspection </vt:lpstr>
      <vt:lpstr>Exercise</vt:lpstr>
      <vt:lpstr>Sprint reviews</vt:lpstr>
      <vt:lpstr>Product Demo</vt:lpstr>
      <vt:lpstr>Sprint retrospectives </vt:lpstr>
      <vt:lpstr>Exercise</vt:lpstr>
      <vt:lpstr>Useful Metrics </vt:lpstr>
      <vt:lpstr>Sprint Burn down Chart</vt:lpstr>
      <vt:lpstr>Sprint Burnup Chart</vt:lpstr>
      <vt:lpstr>Velocity Chart</vt:lpstr>
      <vt:lpstr>Release Burnup Chart</vt:lpstr>
      <vt:lpstr>Product Release Burndown</vt:lpstr>
      <vt:lpstr>Enhanced Burndown (Converging)</vt:lpstr>
      <vt:lpstr>Enhanced Burndown (Non-converging)</vt:lpstr>
      <vt:lpstr>Value Burndown/Up Chart</vt:lpstr>
      <vt:lpstr>Product Status</vt:lpstr>
      <vt:lpstr>Running Tested Features</vt:lpstr>
      <vt:lpstr>Risk Burn-down Graph</vt:lpstr>
      <vt:lpstr>Tools for Agile Project Management</vt:lpstr>
      <vt:lpstr>Tool Support for Scrum</vt:lpstr>
      <vt:lpstr>Type of Tools Used by Agile Teams</vt:lpstr>
      <vt:lpstr>Important Concepts in Agile</vt:lpstr>
      <vt:lpstr>Agile Product Build</vt:lpstr>
      <vt:lpstr>Agile Documentation</vt:lpstr>
      <vt:lpstr>Agile Testing</vt:lpstr>
      <vt:lpstr>Refactoring</vt:lpstr>
      <vt:lpstr>When does Agile Methodologies Works Best?</vt:lpstr>
      <vt:lpstr>Agile Health Checkup</vt:lpstr>
      <vt:lpstr>Technical Debt</vt:lpstr>
      <vt:lpstr>Travel Light</vt:lpstr>
      <vt:lpstr>Osmotic Communication</vt:lpstr>
      <vt:lpstr>Information Radiator</vt:lpstr>
      <vt:lpstr>Time-boxing</vt:lpstr>
      <vt:lpstr>Definition of Done (DoD)</vt:lpstr>
      <vt:lpstr>Definition of Done (DoD)</vt:lpstr>
      <vt:lpstr>Definition of Done (DoD)</vt:lpstr>
      <vt:lpstr>Definition of Done (DoD)</vt:lpstr>
      <vt:lpstr>Scaling Scrum </vt:lpstr>
      <vt:lpstr>SCRUM of SCRUMS </vt:lpstr>
      <vt:lpstr>Scrum of Scrums</vt:lpstr>
      <vt:lpstr>Scrum Smells When....</vt:lpstr>
      <vt:lpstr>Scrum Smells ! </vt:lpstr>
      <vt:lpstr>Scrum Smells ! </vt:lpstr>
      <vt:lpstr>Agile Agreement</vt:lpstr>
      <vt:lpstr>Agile Agreement</vt:lpstr>
      <vt:lpstr>Final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615</cp:revision>
  <cp:lastPrinted>2013-12-06T18:10:51Z</cp:lastPrinted>
  <dcterms:created xsi:type="dcterms:W3CDTF">2010-10-14T06:04:22Z</dcterms:created>
  <dcterms:modified xsi:type="dcterms:W3CDTF">2017-12-27T08:08:54Z</dcterms:modified>
</cp:coreProperties>
</file>